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1" r:id="rId2"/>
    <p:sldId id="295" r:id="rId3"/>
    <p:sldId id="305" r:id="rId4"/>
    <p:sldId id="304" r:id="rId5"/>
    <p:sldId id="311" r:id="rId6"/>
    <p:sldId id="312" r:id="rId7"/>
    <p:sldId id="306" r:id="rId8"/>
    <p:sldId id="313" r:id="rId9"/>
    <p:sldId id="292" r:id="rId1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455" autoAdjust="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C97A60-E92E-4956-9152-0E35B3332E17}" type="datetimeFigureOut">
              <a:rPr lang="tr-TR"/>
              <a:pPr>
                <a:defRPr/>
              </a:pPr>
              <a:t>28.05.2012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DA82DB-0B30-4BC7-B9D5-3F26ACA4F5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DA2217-36AC-431D-9B93-9B8AE43626A5}" type="datetimeFigureOut">
              <a:rPr lang="tr-TR"/>
              <a:pPr>
                <a:defRPr/>
              </a:pPr>
              <a:t>28.05.2012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EF9A84-1584-4A9B-BC99-D4CC7DA3C9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4321175"/>
            <a:ext cx="548322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z="2400" dirty="0" smtClean="0">
              <a:latin typeface="OceanSans Book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EMDAŞ ve Yatırım Ortaklığı</a:t>
            </a:r>
            <a:r>
              <a:rPr lang="tr-TR" baseline="0" dirty="0" smtClean="0"/>
              <a:t> tam konsolidasyon yöntemiyle, E-Kart / İntema ve EİS özkaynak yöntemiyle konsolide oluyor. </a:t>
            </a:r>
          </a:p>
          <a:p>
            <a:r>
              <a:rPr lang="tr-TR" baseline="0" dirty="0" smtClean="0"/>
              <a:t>EİS, yönetimde söz hakkına sahip olması nedeniyle, özkaynak yöntemiyle konsolidasyona giriyor.</a:t>
            </a:r>
            <a:endParaRPr lang="tr-T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dirty="0" smtClean="0">
                <a:latin typeface="Arial" pitchFamily="34" charset="0"/>
              </a:rPr>
              <a:t>Yıl içerisinde gördüğü en düşük 4.07 TL,</a:t>
            </a:r>
            <a:r>
              <a:rPr lang="tr-TR" baseline="0" dirty="0" smtClean="0">
                <a:latin typeface="Arial" pitchFamily="34" charset="0"/>
              </a:rPr>
              <a:t> en yüksek 7.36 TL</a:t>
            </a:r>
            <a:endParaRPr lang="tr-TR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tr-TR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dirty="0" smtClean="0">
                <a:latin typeface="Arial" pitchFamily="34" charset="0"/>
              </a:rPr>
              <a:t>Piyasa değeri:</a:t>
            </a:r>
            <a:r>
              <a:rPr lang="tr-TR" baseline="0" dirty="0" smtClean="0">
                <a:latin typeface="Arial" pitchFamily="34" charset="0"/>
              </a:rPr>
              <a:t> 31 Aralık 2011 itibariyle  284.200.000 TL	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baseline="0" dirty="0" smtClean="0">
                <a:latin typeface="Arial" pitchFamily="34" charset="0"/>
              </a:rPr>
              <a:t>	  31 Aralık 2010 itibariyle  355.600.000 TL</a:t>
            </a:r>
            <a:endParaRPr lang="tr-TR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4.v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5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p:oleObj spid="_x0000_s58370" name="Photo Editor Photo" r:id="rId3" imgW="33276190" imgH="247619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7152CB1-E7D3-4939-9190-D7DA2B4D3BB1}" type="datetime1">
              <a:rPr lang="tr-TR"/>
              <a:pPr>
                <a:defRPr/>
              </a:pPr>
              <a:t>28.05.2012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88D5ED9-8296-49D5-A9DF-D9FBE72ABA3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p:oleObj spid="_x0000_s67586" name="Photo Editor Photo" r:id="rId3" imgW="33276190" imgH="247619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65CB190-28E0-4135-BBF2-6A88736E51CE}" type="datetime1">
              <a:rPr lang="tr-TR"/>
              <a:pPr>
                <a:defRPr/>
              </a:pPr>
              <a:t>28.05.2012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3DE2E8F-8A89-480F-8349-718BFCB2391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p:oleObj spid="_x0000_s68610" name="Photo Editor Photo" r:id="rId3" imgW="33276190" imgH="2476190" progId="">
              <p:embed/>
            </p:oleObj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4613" y="609600"/>
            <a:ext cx="2033587" cy="5278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09600"/>
            <a:ext cx="5948363" cy="5278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BFBCA43-78B8-4E7B-992F-7AD449E170A1}" type="datetime1">
              <a:rPr lang="tr-TR"/>
              <a:pPr>
                <a:defRPr/>
              </a:pPr>
              <a:t>28.05.2012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4F368A1-94AB-4EDC-9E22-6918B2A083C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p:oleObj spid="_x0000_s69634" name="Photo Editor Photo" r:id="rId3" imgW="33276190" imgH="247619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7732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86250" y="17732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3850" y="39068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86250" y="39068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DD4D3E0-4F5A-47A2-B71A-4DC5F89513F1}" type="datetime1">
              <a:rPr lang="tr-TR"/>
              <a:pPr>
                <a:defRPr/>
              </a:pPr>
              <a:t>28.05.2012</a:t>
            </a:fld>
            <a:endParaRPr lang="en-A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1A01B5A-930E-42FC-9E68-C2F192E7824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p:oleObj spid="_x0000_s70658" name="Photo Editor Photo" r:id="rId3" imgW="33276190" imgH="247619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732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86250" y="17732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286250" y="39068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53572B0-0E7C-4203-BA6B-012890AEA847}" type="datetime1">
              <a:rPr lang="tr-TR"/>
              <a:pPr>
                <a:defRPr/>
              </a:pPr>
              <a:t>28.05.2012</a:t>
            </a:fld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F89AE3B-B224-43E9-878B-B5B97CBFA64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p:oleObj spid="_x0000_s71682" name="Photo Editor Photo" r:id="rId3" imgW="33276190" imgH="2476190" progId="">
              <p:embed/>
            </p:oleObj>
          </a:graphicData>
        </a:graphic>
      </p:graphicFrame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609600"/>
            <a:ext cx="8134350" cy="5278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9C535C7-1DBD-43A6-BB1B-251E8369D056}" type="datetime1">
              <a:rPr lang="tr-TR"/>
              <a:pPr>
                <a:defRPr/>
              </a:pPr>
              <a:t>28.05.2012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6BFA02-85DA-4C73-A640-9192688539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p:oleObj spid="_x0000_s59394" name="Photo Editor Photo" r:id="rId3" imgW="33276190" imgH="247619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20037BA-7746-4085-92F1-6291BD1A6245}" type="datetime1">
              <a:rPr lang="tr-TR"/>
              <a:pPr>
                <a:defRPr/>
              </a:pPr>
              <a:t>28.05.2012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7F2127C-E075-417B-9B56-0FAAD9083D9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p:oleObj spid="_x0000_s60418" name="Photo Editor Photo" r:id="rId3" imgW="33276190" imgH="247619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DD37913-7D0A-4C61-B984-EDCF9BA3F5B8}" type="datetime1">
              <a:rPr lang="tr-TR"/>
              <a:pPr>
                <a:defRPr/>
              </a:pPr>
              <a:t>28.05.2012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E6DBBC-97E4-405A-9AEB-D52F5007B95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p:oleObj spid="_x0000_s61442" name="Photo Editor Photo" r:id="rId3" imgW="33276190" imgH="247619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732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0" y="17732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16823A7-E71B-456F-9C2D-DC23AD04B995}" type="datetime1">
              <a:rPr lang="tr-TR"/>
              <a:pPr>
                <a:defRPr/>
              </a:pPr>
              <a:t>28.05.2012</a:t>
            </a:fld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85E427A-29A7-4E9E-A920-F7F6B316EEA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p:oleObj spid="_x0000_s62466" name="Photo Editor Photo" r:id="rId3" imgW="33276190" imgH="247619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7B35E14-8BD1-48CE-8015-613EAB798DDE}" type="datetime1">
              <a:rPr lang="tr-TR"/>
              <a:pPr>
                <a:defRPr/>
              </a:pPr>
              <a:t>28.05.2012</a:t>
            </a:fld>
            <a:endParaRPr lang="en-A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9B63206-5A39-4779-A55D-B05B5E54E6C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p:oleObj spid="_x0000_s63490" name="Photo Editor Photo" r:id="rId3" imgW="33276190" imgH="247619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D9CFD5-E489-416E-8883-C9ED067153B6}" type="datetime1">
              <a:rPr lang="tr-TR"/>
              <a:pPr>
                <a:defRPr/>
              </a:pPr>
              <a:t>28.05.2012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0C02ECB-B806-44F6-9AF7-AAC4B7B0721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p:oleObj spid="_x0000_s64514" name="Photo Editor Photo" r:id="rId3" imgW="33276190" imgH="2476190" progId="">
              <p:embed/>
            </p:oleObj>
          </a:graphicData>
        </a:graphic>
      </p:graphicFrame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EFE5093-0649-4F77-9CCC-3B6A0D785346}" type="datetime1">
              <a:rPr lang="tr-TR"/>
              <a:pPr>
                <a:defRPr/>
              </a:pPr>
              <a:t>28.05.2012</a:t>
            </a:fld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615C4F1-D21C-4B1F-8878-F1AA74BFD7E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p:oleObj spid="_x0000_s65538" name="Photo Editor Photo" r:id="rId3" imgW="33276190" imgH="247619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4593233-A197-4D75-AABB-26958B0794DD}" type="datetime1">
              <a:rPr lang="tr-TR"/>
              <a:pPr>
                <a:defRPr/>
              </a:pPr>
              <a:t>28.05.2012</a:t>
            </a:fld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A8C8F1F-3B74-4768-A812-5A3A7B36FD8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p:oleObj spid="_x0000_s66562" name="Photo Editor Photo" r:id="rId3" imgW="33276190" imgH="247619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ED9D50-1DAC-49B1-8536-DC9C404F8D3C}" type="datetime1">
              <a:rPr lang="tr-TR"/>
              <a:pPr>
                <a:defRPr/>
              </a:pPr>
              <a:t>28.05.2012</a:t>
            </a:fld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B3EED0-52B0-4C3F-899B-72A1B7C1055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732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400" b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A175C1E-D025-4677-A6D4-9F6E616BF036}" type="datetime1">
              <a:rPr lang="tr-TR"/>
              <a:pPr>
                <a:defRPr/>
              </a:pPr>
              <a:t>28.05.2012</a:t>
            </a:fld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defRPr sz="1400" b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400" b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D857E8A-BBBF-4EAF-B3CE-77F92DB5DAC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p:oleObj spid="_x0000_s1026" name="Photo Editor Photo" r:id="rId17" imgW="33276190" imgH="247619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</p:sldLayoutIdLst>
  <p:transition spd="slow"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Z_filigran4.jpg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34" y="625712"/>
            <a:ext cx="4718380" cy="5017866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4286248" y="3786190"/>
            <a:ext cx="4643470" cy="17389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2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700" b="1" dirty="0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GRAND HYATT İSTANBUL   </a:t>
            </a:r>
          </a:p>
          <a:p>
            <a:pPr algn="ctr">
              <a:defRPr/>
            </a:pPr>
            <a:endParaRPr lang="tr-TR" sz="3200" b="1" dirty="0" smtClean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algn="ctr">
              <a:defRPr/>
            </a:pPr>
            <a:r>
              <a:rPr lang="tr-TR" sz="2400" b="1" dirty="0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29 </a:t>
            </a:r>
            <a:r>
              <a:rPr lang="tr-TR" sz="24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MAYIS </a:t>
            </a:r>
            <a:r>
              <a:rPr lang="tr-TR" sz="2400" b="1" dirty="0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2012</a:t>
            </a:r>
          </a:p>
          <a:p>
            <a:pPr algn="ctr">
              <a:defRPr/>
            </a:pPr>
            <a:r>
              <a:rPr lang="tr-TR" sz="2400" b="1" dirty="0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İSTANBUL</a:t>
            </a:r>
            <a:endParaRPr lang="tr-TR" sz="2400" b="1" dirty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714356"/>
            <a:ext cx="5511800" cy="29238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2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/>
          </a:sp3d>
        </p:spPr>
        <p:txBody>
          <a:bodyPr>
            <a:sp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46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ECZACIBAŞI</a:t>
            </a:r>
          </a:p>
          <a:p>
            <a:pPr algn="ctr">
              <a:defRPr/>
            </a:pPr>
            <a:r>
              <a:rPr lang="tr-TR" sz="46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YATIRIM HOLDİNG ORTAKLIĞI A.Ş.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0" y="1381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2400" b="1" noProof="1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KURULUŞ GENEL BİLGİLERİ </a:t>
            </a:r>
            <a:endParaRPr lang="en-US" sz="2400" b="1" noProof="1">
              <a:solidFill>
                <a:srgbClr val="F87C00"/>
              </a:solidFill>
            </a:endParaRP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75" y="692696"/>
            <a:ext cx="8899525" cy="1982851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050" b="1" noProof="1" smtClean="0">
                <a:latin typeface="Arial" pitchFamily="34" charset="0"/>
                <a:cs typeface="Arial" pitchFamily="34" charset="0"/>
              </a:rPr>
              <a:t>Ticari Unvanı :</a:t>
            </a:r>
            <a:r>
              <a:rPr lang="tr-TR" sz="1050" b="1" noProof="1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050" b="1" noProof="1" smtClean="0">
                <a:latin typeface="Arial" pitchFamily="34" charset="0"/>
                <a:cs typeface="Arial" pitchFamily="34" charset="0"/>
              </a:rPr>
              <a:t>Eczacıbaşı Yatırım Holding Ortaklığı A.Ş. </a:t>
            </a:r>
            <a:endParaRPr lang="tr-TR" sz="1050" b="1" noProof="1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endParaRPr lang="en-US" sz="1050" b="1" noProof="1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050" b="1" noProof="1" smtClean="0">
                <a:latin typeface="Arial" pitchFamily="34" charset="0"/>
                <a:cs typeface="Arial" pitchFamily="34" charset="0"/>
              </a:rPr>
              <a:t>Çıkarılmış Sermaye : </a:t>
            </a:r>
            <a:r>
              <a:rPr lang="tr-TR" sz="1050" b="1" noProof="1" smtClean="0">
                <a:latin typeface="Arial" pitchFamily="34" charset="0"/>
                <a:cs typeface="Arial" pitchFamily="34" charset="0"/>
              </a:rPr>
              <a:t>	70.000</a:t>
            </a:r>
            <a:r>
              <a:rPr lang="en-US" sz="1050" b="1" noProof="1" smtClean="0">
                <a:latin typeface="Arial" pitchFamily="34" charset="0"/>
                <a:cs typeface="Arial" pitchFamily="34" charset="0"/>
              </a:rPr>
              <a:t>.000 TL 	</a:t>
            </a:r>
            <a:endParaRPr lang="tr-TR" sz="1050" b="1" noProof="1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endParaRPr lang="en-US" sz="1050" b="1" noProof="1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050" b="1" noProof="1" smtClean="0">
                <a:latin typeface="Arial" pitchFamily="34" charset="0"/>
                <a:cs typeface="Arial" pitchFamily="34" charset="0"/>
              </a:rPr>
              <a:t>Kayıtlı Sermaye :</a:t>
            </a:r>
            <a:r>
              <a:rPr lang="tr-TR" sz="1050" b="1" noProof="1" smtClean="0">
                <a:latin typeface="Arial" pitchFamily="34" charset="0"/>
                <a:cs typeface="Arial" pitchFamily="34" charset="0"/>
              </a:rPr>
              <a:t>	200.000</a:t>
            </a:r>
            <a:r>
              <a:rPr lang="en-US" sz="1050" b="1" noProof="1" smtClean="0">
                <a:latin typeface="Arial" pitchFamily="34" charset="0"/>
                <a:cs typeface="Arial" pitchFamily="34" charset="0"/>
              </a:rPr>
              <a:t>.000 TL </a:t>
            </a:r>
            <a:endParaRPr lang="tr-TR" sz="1050" b="1" noProof="1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050" b="1" noProof="1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050" b="1" noProof="1" smtClean="0">
                <a:latin typeface="Arial" pitchFamily="34" charset="0"/>
                <a:cs typeface="Arial" pitchFamily="34" charset="0"/>
              </a:rPr>
              <a:t>Kuruluş Tarihi : 	19</a:t>
            </a:r>
            <a:r>
              <a:rPr lang="tr-TR" sz="1050" b="1" noProof="1" smtClean="0">
                <a:latin typeface="Arial" pitchFamily="34" charset="0"/>
                <a:cs typeface="Arial" pitchFamily="34" charset="0"/>
              </a:rPr>
              <a:t>73</a:t>
            </a:r>
            <a:r>
              <a:rPr lang="en-US" sz="1050" b="1" noProof="1" smtClean="0">
                <a:latin typeface="Arial" pitchFamily="34" charset="0"/>
                <a:cs typeface="Arial" pitchFamily="34" charset="0"/>
              </a:rPr>
              <a:t> 	</a:t>
            </a:r>
            <a:endParaRPr lang="en-US" sz="1400" b="1" noProof="1" smtClean="0">
              <a:solidFill>
                <a:srgbClr val="61695D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899592" y="3519255"/>
          <a:ext cx="6912770" cy="1781953"/>
        </p:xfrm>
        <a:graphic>
          <a:graphicData uri="http://schemas.openxmlformats.org/drawingml/2006/table">
            <a:tbl>
              <a:tblPr/>
              <a:tblGrid>
                <a:gridCol w="1843405"/>
                <a:gridCol w="921703"/>
                <a:gridCol w="678552"/>
                <a:gridCol w="319959"/>
                <a:gridCol w="921703"/>
                <a:gridCol w="921703"/>
                <a:gridCol w="1075319"/>
                <a:gridCol w="153711"/>
                <a:gridCol w="76715"/>
              </a:tblGrid>
              <a:tr h="333646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31 Aralık </a:t>
                      </a:r>
                      <a:r>
                        <a:rPr lang="tr-TR" sz="10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2011</a:t>
                      </a:r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31 Aralık </a:t>
                      </a:r>
                      <a:r>
                        <a:rPr lang="tr-TR" sz="10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2010</a:t>
                      </a:r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tr-TR" dirty="0"/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1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901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Adı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Tutar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Pay Oranı (%)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Tutar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Pay Oranı (%)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06901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Eczacıbaşı Holding A.Ş.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42.048.490</a:t>
                      </a:r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60,07</a:t>
                      </a:r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41.479.335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59,26</a:t>
                      </a:r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6901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01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Diğer (halka açık kısım)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27.951.590</a:t>
                      </a:r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baseline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39,93</a:t>
                      </a:r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28.520.665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40,74</a:t>
                      </a:r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01"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01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baseline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Toplam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70.000.000</a:t>
                      </a:r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100</a:t>
                      </a:r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70.000.000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100</a:t>
                      </a:r>
                      <a:endParaRPr lang="tr-TR" sz="1000" b="1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</a:rPr>
                        <a:t> </a:t>
                      </a: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01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baseline="0" dirty="0">
                        <a:solidFill>
                          <a:srgbClr val="000000"/>
                        </a:solidFill>
                        <a:latin typeface="Arial" pitchFamily="34" charset="0"/>
                      </a:endParaRPr>
                    </a:p>
                  </a:txBody>
                  <a:tcPr marL="5610" marR="5610" marT="5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301519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2400" b="1" noProof="1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ORTAKLIK YAPISI </a:t>
            </a:r>
            <a:endParaRPr lang="en-US" sz="2400" b="1" noProof="1">
              <a:solidFill>
                <a:srgbClr val="F87C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-252536" y="1381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KONSOLİDE BİLANÇO</a:t>
            </a:r>
            <a:endParaRPr lang="en-US" sz="2400" b="1" noProof="1">
              <a:solidFill>
                <a:srgbClr val="F87C00"/>
              </a:solidFill>
            </a:endParaRPr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59309"/>
            <a:ext cx="7072362" cy="549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3528" y="188635"/>
          <a:ext cx="8496944" cy="5832652"/>
        </p:xfrm>
        <a:graphic>
          <a:graphicData uri="http://schemas.openxmlformats.org/drawingml/2006/table">
            <a:tbl>
              <a:tblPr/>
              <a:tblGrid>
                <a:gridCol w="6559580"/>
                <a:gridCol w="747487"/>
                <a:gridCol w="1189877"/>
              </a:tblGrid>
              <a:tr h="410788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tr-TR" sz="2000" b="1" i="0" u="none" strike="noStrike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ECZACIBAŞI YATIRIM HOLDİNG ORTAKLIĞI A.Ş.</a:t>
                      </a:r>
                    </a:p>
                  </a:txBody>
                  <a:tcPr marL="6567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800" b="1" i="0" u="none" strike="noStrike" dirty="0">
                          <a:solidFill>
                            <a:srgbClr val="FF9900"/>
                          </a:solidFill>
                          <a:latin typeface="Trebuchet MS"/>
                        </a:rPr>
                        <a:t> </a:t>
                      </a:r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endParaRPr lang="tr-TR" sz="1800" b="1" i="0" u="none" strike="noStrike" dirty="0">
                        <a:solidFill>
                          <a:srgbClr val="FF9900"/>
                        </a:solidFill>
                        <a:latin typeface="Trebuchet MS"/>
                      </a:endParaRPr>
                    </a:p>
                  </a:txBody>
                  <a:tcPr marL="6567" marR="6567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3476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2000" b="1" i="0" u="none" strike="noStrike" dirty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İŞTİRAKLERİ</a:t>
                      </a:r>
                    </a:p>
                  </a:txBody>
                  <a:tcPr marL="6567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tr-TR" sz="1600" b="1" i="0" u="none" strike="noStrike" dirty="0" smtClean="0">
                        <a:solidFill>
                          <a:srgbClr val="FF66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ahoma"/>
                      </a:endParaRPr>
                    </a:p>
                    <a:p>
                      <a:pPr algn="r" rtl="0" fontAlgn="b"/>
                      <a:r>
                        <a:rPr lang="tr-TR" sz="1600" b="1" i="0" u="none" strike="noStrike" dirty="0" smtClean="0">
                          <a:solidFill>
                            <a:srgbClr val="FF66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ahoma"/>
                        </a:rPr>
                        <a:t>Pay</a:t>
                      </a:r>
                      <a:endParaRPr lang="tr-TR" sz="1600" b="1" i="0" u="none" strike="noStrike" dirty="0">
                        <a:solidFill>
                          <a:srgbClr val="FF66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ahoma"/>
                      </a:endParaRP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>
                          <a:solidFill>
                            <a:srgbClr val="FF66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ahoma"/>
                        </a:rPr>
                        <a:t>Sermaye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88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FF9900"/>
                          </a:solidFill>
                          <a:latin typeface="Trebuchet MS"/>
                        </a:rPr>
                        <a:t> 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endParaRPr lang="tr-TR" sz="1400" b="1" i="0" u="none" strike="noStrike" dirty="0">
                        <a:solidFill>
                          <a:srgbClr val="FF9900"/>
                        </a:solidFill>
                        <a:latin typeface="Trebuchet MS"/>
                      </a:endParaRPr>
                    </a:p>
                  </a:txBody>
                  <a:tcPr marL="6567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rgbClr val="FF66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ahoma"/>
                        </a:rPr>
                        <a:t>(%)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 smtClean="0">
                          <a:solidFill>
                            <a:srgbClr val="FF66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ahoma"/>
                        </a:rPr>
                        <a:t>(000 TL)</a:t>
                      </a:r>
                      <a:endParaRPr lang="tr-TR" sz="1600" b="1" i="0" u="none" strike="noStrike" dirty="0">
                        <a:solidFill>
                          <a:srgbClr val="FF66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ahoma"/>
                      </a:endParaRP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8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Eczacıbaşı Menkul Değerler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98,65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11.000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Eczacıbaşı Yatırım Ortaklığı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5,00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14.000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E-Kart Elektronik Kart Sistemleri San. ve Tic.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31,01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10.839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İntema İnşaat ve Tesisat Malz. Yatırım ve Pazarlama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20,86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4.860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Eczacıbaşı İlaç Sınai ve Finansal Yatırımlar Sanayi ve Tic.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18,75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548.208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nn-NO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Kaynak Tekniği Sanayi ve Ticaret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15,86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4.835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Eczacıbaşı Holding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11,54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213.000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Eczacıbaşı Yapı Gereçleri Sanayi ve Ticaret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7,49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112.831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Esi Eczacıbaşı Sigorta Acenteliği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2,50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1.000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EKOM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Eczacıbaşı 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Dış Ticaret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1,90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3.481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Eczacıbaşı Schwarzkopf Kuaför Ürünleri Pazarlama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1,00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2.500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İpek Kağıt Sanayi ve Ticaret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0,99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105.750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Vitra Karo Sanayi ve Ticaret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0,83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113.000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rebuchet MS"/>
                        </a:rPr>
                        <a:t>Eczacıbaşı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rebuchet MS"/>
                        </a:rPr>
                        <a:t>Bilişim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 Sanayi ve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rebuchet MS"/>
                        </a:rPr>
                        <a:t>Ticaret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0,29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4.323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Eczacıbaşı İlaç Pazarlama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0,02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42.000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Dikdörtgen"/>
          <p:cNvSpPr/>
          <p:nvPr/>
        </p:nvSpPr>
        <p:spPr>
          <a:xfrm>
            <a:off x="642910" y="142852"/>
            <a:ext cx="7488832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2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/>
          </a:sp3d>
        </p:spPr>
        <p:txBody>
          <a:bodyPr>
            <a:sp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OCAK 2011 – NİSAN </a:t>
            </a:r>
            <a:r>
              <a:rPr lang="tr-TR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2012 </a:t>
            </a:r>
            <a:r>
              <a:rPr lang="tr-TR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DÖNEMİ </a:t>
            </a:r>
            <a:r>
              <a:rPr lang="en-AU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EYH </a:t>
            </a:r>
            <a:r>
              <a:rPr lang="tr-TR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YÜZDESEL FİYAT DEĞİŞİMİ</a:t>
            </a:r>
            <a:endParaRPr lang="en-US" sz="2400" b="1" noProof="1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98" y="1142985"/>
            <a:ext cx="9058532" cy="385765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 Dikdörtgen"/>
          <p:cNvSpPr/>
          <p:nvPr/>
        </p:nvSpPr>
        <p:spPr>
          <a:xfrm>
            <a:off x="323528" y="1"/>
            <a:ext cx="8064896" cy="11318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2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/>
          </a:sp3d>
        </p:spPr>
        <p:txBody>
          <a:bodyPr wrap="square">
            <a:sp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OCAK 2011 – NİSAN 2012 DÖNEMİ </a:t>
            </a:r>
          </a:p>
          <a:p>
            <a:pPr algn="ctr">
              <a:lnSpc>
                <a:spcPct val="150000"/>
              </a:lnSpc>
              <a:defRPr/>
            </a:pPr>
            <a:r>
              <a:rPr lang="en-AU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EYH </a:t>
            </a:r>
            <a:r>
              <a:rPr lang="en-AU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/ İMKB 100 </a:t>
            </a:r>
            <a:r>
              <a:rPr lang="tr-TR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YÜZDESEL FİYAT</a:t>
            </a:r>
            <a:r>
              <a:rPr lang="en-AU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DEĞİŞİMİ</a:t>
            </a:r>
            <a:endParaRPr lang="en-US" sz="2400" b="1" noProof="1" smtClean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29" y="1500174"/>
            <a:ext cx="9058535" cy="385765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9 Dikdörtgen"/>
          <p:cNvSpPr/>
          <p:nvPr/>
        </p:nvSpPr>
        <p:spPr>
          <a:xfrm>
            <a:off x="323528" y="1"/>
            <a:ext cx="806489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2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/>
          </a:sp3d>
        </p:spPr>
        <p:txBody>
          <a:bodyPr wrap="square">
            <a:sp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2011 YILI </a:t>
            </a:r>
            <a:r>
              <a:rPr lang="en-AU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EYH / İMKB 100 </a:t>
            </a:r>
            <a:r>
              <a:rPr lang="tr-TR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YÜZDESEL FİYAT</a:t>
            </a:r>
            <a:r>
              <a:rPr lang="en-AU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DEĞİŞİMİ</a:t>
            </a:r>
            <a:endParaRPr lang="en-US" sz="2400" b="1" noProof="1" smtClean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Dikdörtgen"/>
          <p:cNvSpPr/>
          <p:nvPr/>
        </p:nvSpPr>
        <p:spPr>
          <a:xfrm>
            <a:off x="683568" y="0"/>
            <a:ext cx="770485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2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/>
          </a:sp3d>
        </p:spPr>
        <p:txBody>
          <a:bodyPr>
            <a:sp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2006-2011 YILLARI </a:t>
            </a:r>
            <a:r>
              <a:rPr lang="en-AU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EYH / İMKB 100</a:t>
            </a:r>
            <a:endParaRPr lang="en-US" sz="2400" b="1" noProof="1" smtClean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54006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55650" y="2565400"/>
            <a:ext cx="7772400" cy="1143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2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tr-TR" sz="40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TEŞEKKÜR EDERİZ...</a:t>
            </a:r>
            <a:br>
              <a:rPr lang="tr-TR" sz="40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</a:br>
            <a:endParaRPr lang="tr-TR" sz="4000" b="1" dirty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400" b="1" i="0" u="none" strike="noStrike" cap="none" normalizeH="0" baseline="0" smtClean="0">
            <a:ln>
              <a:noFill/>
            </a:ln>
            <a:solidFill>
              <a:srgbClr val="274E9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400" b="1" i="0" u="none" strike="noStrike" cap="none" normalizeH="0" baseline="0" smtClean="0">
            <a:ln>
              <a:noFill/>
            </a:ln>
            <a:solidFill>
              <a:srgbClr val="274E9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</TotalTime>
  <Words>308</Words>
  <Application>Microsoft Office PowerPoint</Application>
  <PresentationFormat>On-screen Show (4:3)</PresentationFormat>
  <Paragraphs>108</Paragraphs>
  <Slides>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Husnu Acar</dc:creator>
  <cp:lastModifiedBy>husnu.acar</cp:lastModifiedBy>
  <cp:revision>132</cp:revision>
  <dcterms:created xsi:type="dcterms:W3CDTF">2010-04-13T14:20:55Z</dcterms:created>
  <dcterms:modified xsi:type="dcterms:W3CDTF">2012-05-28T12:58:31Z</dcterms:modified>
</cp:coreProperties>
</file>