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8" r:id="rId2"/>
    <p:sldId id="402" r:id="rId3"/>
    <p:sldId id="556" r:id="rId4"/>
    <p:sldId id="553" r:id="rId5"/>
    <p:sldId id="554" r:id="rId6"/>
    <p:sldId id="583" r:id="rId7"/>
    <p:sldId id="336" r:id="rId8"/>
    <p:sldId id="572" r:id="rId9"/>
    <p:sldId id="458" r:id="rId10"/>
    <p:sldId id="535" r:id="rId11"/>
    <p:sldId id="582" r:id="rId12"/>
    <p:sldId id="580" r:id="rId13"/>
    <p:sldId id="538" r:id="rId14"/>
    <p:sldId id="537" r:id="rId15"/>
    <p:sldId id="456" r:id="rId16"/>
    <p:sldId id="437" r:id="rId17"/>
    <p:sldId id="539" r:id="rId18"/>
    <p:sldId id="540" r:id="rId19"/>
    <p:sldId id="474" r:id="rId20"/>
    <p:sldId id="479" r:id="rId21"/>
    <p:sldId id="530" r:id="rId22"/>
    <p:sldId id="335" r:id="rId23"/>
  </p:sldIdLst>
  <p:sldSz cx="9144000" cy="6858000" type="screen4x3"/>
  <p:notesSz cx="6805613" cy="9939338"/>
  <p:defaultTextStyle>
    <a:defPPr>
      <a:defRPr lang="tr-T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996633"/>
    <a:srgbClr val="0509C1"/>
    <a:srgbClr val="FF3300"/>
    <a:srgbClr val="FE6AD7"/>
    <a:srgbClr val="FF9900"/>
    <a:srgbClr val="FFCC00"/>
    <a:srgbClr val="ECBF00"/>
    <a:srgbClr val="5F5F5F"/>
    <a:srgbClr val="FFFF99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942" autoAdjust="0"/>
    <p:restoredTop sz="79029" autoAdjust="0"/>
  </p:normalViewPr>
  <p:slideViewPr>
    <p:cSldViewPr snapToGrid="0">
      <p:cViewPr>
        <p:scale>
          <a:sx n="70" d="100"/>
          <a:sy n="70" d="100"/>
        </p:scale>
        <p:origin x="-176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54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747" y="1800"/>
      </p:cViewPr>
      <p:guideLst>
        <p:guide orient="horz" pos="3131"/>
        <p:guide pos="2144"/>
      </p:guideLst>
    </p:cSldViewPr>
  </p:notesViewPr>
  <p:gridSpacing cx="368685763" cy="3686857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9099" cy="4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30" y="1"/>
            <a:ext cx="2949099" cy="4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42609"/>
            <a:ext cx="2949099" cy="4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30" y="9442609"/>
            <a:ext cx="2949099" cy="4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284DDE-EF21-479E-A2DB-32C9C9C0B6B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9099" cy="4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0" y="1"/>
            <a:ext cx="2949099" cy="4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7287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150" y="4719719"/>
            <a:ext cx="5441318" cy="447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42609"/>
            <a:ext cx="2949099" cy="4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64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0" y="9442609"/>
            <a:ext cx="2949099" cy="4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A12AF0-89D3-4EFF-98BB-7E479BD6541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3AE47E-2AC1-4886-AA58-BFA10B658891}" type="slidenum">
              <a:rPr lang="tr-TR" smtClean="0"/>
              <a:pPr/>
              <a:t>1</a:t>
            </a:fld>
            <a:endParaRPr lang="tr-T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16" y="4718133"/>
            <a:ext cx="4990783" cy="4475319"/>
          </a:xfrm>
          <a:noFill/>
          <a:ln/>
        </p:spPr>
        <p:txBody>
          <a:bodyPr/>
          <a:lstStyle/>
          <a:p>
            <a:pPr eaLnBrk="1" hangingPunct="1"/>
            <a:endParaRPr lang="tr-T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CE9FAE-C33F-4B5B-8238-F921EFB263B4}" type="slidenum">
              <a:rPr lang="tr-TR" smtClean="0"/>
              <a:pPr/>
              <a:t>10</a:t>
            </a:fld>
            <a:endParaRPr lang="tr-T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0787" y="4737175"/>
            <a:ext cx="5444490" cy="4472146"/>
          </a:xfrm>
          <a:noFill/>
          <a:ln/>
        </p:spPr>
        <p:txBody>
          <a:bodyPr/>
          <a:lstStyle/>
          <a:p>
            <a:pPr eaLnBrk="1" hangingPunct="1"/>
            <a:endParaRPr lang="tr-TR" sz="24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CE9FAE-C33F-4B5B-8238-F921EFB263B4}" type="slidenum">
              <a:rPr lang="tr-TR" smtClean="0"/>
              <a:pPr/>
              <a:t>11</a:t>
            </a:fld>
            <a:endParaRPr lang="tr-T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0787" y="4737175"/>
            <a:ext cx="5444490" cy="4472146"/>
          </a:xfrm>
          <a:noFill/>
          <a:ln/>
        </p:spPr>
        <p:txBody>
          <a:bodyPr/>
          <a:lstStyle/>
          <a:p>
            <a:pPr eaLnBrk="1" hangingPunct="1"/>
            <a:endParaRPr lang="tr-T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CE9FAE-C33F-4B5B-8238-F921EFB263B4}" type="slidenum">
              <a:rPr lang="tr-TR" smtClean="0"/>
              <a:pPr/>
              <a:t>12</a:t>
            </a:fld>
            <a:endParaRPr lang="tr-T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0787" y="4737175"/>
            <a:ext cx="5444490" cy="4472146"/>
          </a:xfrm>
          <a:noFill/>
          <a:ln/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tr-TR" sz="20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2FA593-C584-48D4-943A-68A9AEFB3A8E}" type="slidenum">
              <a:rPr lang="tr-TR" smtClean="0"/>
              <a:pPr/>
              <a:t>13</a:t>
            </a:fld>
            <a:endParaRPr lang="tr-T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23900"/>
            <a:ext cx="4967288" cy="3725863"/>
          </a:xfrm>
          <a:ln/>
        </p:spPr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47134" y="4668935"/>
            <a:ext cx="5441318" cy="4472146"/>
          </a:xfrm>
          <a:noFill/>
          <a:ln/>
        </p:spPr>
        <p:txBody>
          <a:bodyPr/>
          <a:lstStyle/>
          <a:p>
            <a:pPr marL="2284857" lvl="5" algn="l" defTabSz="913943">
              <a:buClr>
                <a:srgbClr val="F87C00"/>
              </a:buClr>
              <a:tabLst>
                <a:tab pos="355422" algn="l"/>
              </a:tabLst>
              <a:defRPr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4CEBA-105A-488F-B4CE-7B183A9F1DB1}" type="slidenum">
              <a:rPr lang="tr-TR" smtClean="0"/>
              <a:pPr/>
              <a:t>14</a:t>
            </a:fld>
            <a:endParaRPr lang="tr-T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0787" y="4737175"/>
            <a:ext cx="5444490" cy="4472146"/>
          </a:xfrm>
          <a:noFill/>
          <a:ln/>
        </p:spPr>
        <p:txBody>
          <a:bodyPr/>
          <a:lstStyle/>
          <a:p>
            <a:endParaRPr lang="tr-T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0A5B6-5597-48EF-AD4D-33C9F408B397}" type="slidenum">
              <a:rPr lang="tr-TR" smtClean="0"/>
              <a:pPr/>
              <a:t>15</a:t>
            </a:fld>
            <a:endParaRPr lang="tr-T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23900"/>
            <a:ext cx="4967288" cy="3725863"/>
          </a:xfrm>
          <a:ln/>
        </p:spPr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47134" y="4668935"/>
            <a:ext cx="5441318" cy="4472146"/>
          </a:xfrm>
          <a:noFill/>
          <a:ln/>
        </p:spPr>
        <p:txBody>
          <a:bodyPr/>
          <a:lstStyle/>
          <a:p>
            <a:pPr eaLnBrk="1" hangingPunct="1">
              <a:buClr>
                <a:srgbClr val="F87C00"/>
              </a:buClr>
              <a:buFont typeface="Wingdings" pitchFamily="2" charset="2"/>
              <a:buNone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30991-3815-4EDA-90B4-1BAB009DC173}" type="slidenum">
              <a:rPr lang="tr-TR" smtClean="0"/>
              <a:pPr/>
              <a:t>16</a:t>
            </a:fld>
            <a:endParaRPr lang="tr-T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1A8EC6-914E-4302-9026-61FB049CD5DF}" type="slidenum">
              <a:rPr lang="tr-TR" smtClean="0"/>
              <a:pPr/>
              <a:t>17</a:t>
            </a:fld>
            <a:endParaRPr lang="tr-T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669" y="4700675"/>
            <a:ext cx="5441318" cy="4473733"/>
          </a:xfrm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  <a:defRPr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65F66-B9CD-4DDB-B6D9-D59A42C8D1AE}" type="slidenum">
              <a:rPr lang="tr-TR" smtClean="0"/>
              <a:pPr/>
              <a:t>18</a:t>
            </a:fld>
            <a:endParaRPr lang="tr-T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3961" y="4705436"/>
            <a:ext cx="5441318" cy="4475319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87C00"/>
              </a:buClr>
              <a:buFont typeface="Wingdings" pitchFamily="2" charset="2"/>
              <a:buNone/>
            </a:pPr>
            <a:endParaRPr lang="tr-TR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04CAF7-E380-435B-B2F9-7E485DFB37F8}" type="slidenum">
              <a:rPr lang="tr-TR" smtClean="0"/>
              <a:pPr/>
              <a:t>19</a:t>
            </a:fld>
            <a:endParaRPr lang="tr-T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00A524-17D8-45D9-9A71-FFF5E5FDBFB5}" type="slidenum">
              <a:rPr lang="tr-TR" smtClean="0"/>
              <a:pPr/>
              <a:t>2</a:t>
            </a:fld>
            <a:endParaRPr lang="tr-T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6653" y="4697501"/>
            <a:ext cx="5441318" cy="4473733"/>
          </a:xfrm>
          <a:noFill/>
          <a:ln/>
        </p:spPr>
        <p:txBody>
          <a:bodyPr/>
          <a:lstStyle/>
          <a:p>
            <a:pPr eaLnBrk="1" hangingPunct="1"/>
            <a:endParaRPr lang="tr-T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609DF-B450-499B-A9FE-E55DB40D2764}" type="slidenum">
              <a:rPr lang="tr-TR" smtClean="0"/>
              <a:pPr/>
              <a:t>20</a:t>
            </a:fld>
            <a:endParaRPr lang="tr-T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C9FCD-B673-4B17-8D54-23F69863EC89}" type="slidenum">
              <a:rPr lang="tr-TR" smtClean="0"/>
              <a:pPr/>
              <a:t>21</a:t>
            </a:fld>
            <a:endParaRPr lang="tr-T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C96FCB-71D7-4666-A09C-04FE685ED96D}" type="slidenum">
              <a:rPr lang="tr-TR" smtClean="0"/>
              <a:pPr/>
              <a:t>22</a:t>
            </a:fld>
            <a:endParaRPr lang="tr-T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1BA63-FC83-4437-9E10-67EF58AD3A79}" type="slidenum">
              <a:rPr lang="tr-TR" smtClean="0"/>
              <a:pPr/>
              <a:t>3</a:t>
            </a:fld>
            <a:endParaRPr lang="tr-T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BE923-366C-48D9-8B19-A4EDB4DAC823}" type="slidenum">
              <a:rPr lang="tr-TR" smtClean="0"/>
              <a:pPr/>
              <a:t>4</a:t>
            </a:fld>
            <a:endParaRPr lang="tr-T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305" y="4719719"/>
            <a:ext cx="5273160" cy="4473733"/>
          </a:xfrm>
          <a:noFill/>
          <a:ln/>
        </p:spPr>
        <p:txBody>
          <a:bodyPr/>
          <a:lstStyle/>
          <a:p>
            <a:pPr eaLnBrk="1" hangingPunct="1">
              <a:buClr>
                <a:srgbClr val="F87C00"/>
              </a:buClr>
              <a:buFont typeface="Wingdings" pitchFamily="2" charset="2"/>
              <a:buNone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F87C00"/>
              </a:buClr>
              <a:buFont typeface="Wingdings" pitchFamily="2" charset="2"/>
              <a:buNone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5CAF9-197E-4E1F-976A-0AF42CC44A71}" type="slidenum">
              <a:rPr lang="tr-TR" smtClean="0"/>
              <a:pPr/>
              <a:t>5</a:t>
            </a:fld>
            <a:endParaRPr lang="tr-T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0789" y="4719719"/>
            <a:ext cx="5282679" cy="4473733"/>
          </a:xfrm>
          <a:noFill/>
          <a:ln/>
        </p:spPr>
        <p:txBody>
          <a:bodyPr/>
          <a:lstStyle/>
          <a:p>
            <a:pPr eaLnBrk="1" hangingPunct="1">
              <a:buClr>
                <a:srgbClr val="F87C00"/>
              </a:buClr>
              <a:buFont typeface="Wingdings" pitchFamily="2" charset="2"/>
              <a:buNone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F87C00"/>
              </a:buClr>
              <a:buFont typeface="Wingdings" pitchFamily="2" charset="2"/>
              <a:buNone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0845AB-36A1-4C61-923B-450100210DAD}" type="slidenum">
              <a:rPr lang="tr-TR" smtClean="0"/>
              <a:pPr/>
              <a:t>6</a:t>
            </a:fld>
            <a:endParaRPr lang="tr-TR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866" y="4702263"/>
            <a:ext cx="5442904" cy="4476907"/>
          </a:xfrm>
          <a:noFill/>
          <a:ln/>
        </p:spPr>
        <p:txBody>
          <a:bodyPr/>
          <a:lstStyle/>
          <a:p>
            <a:pPr eaLnBrk="1" hangingPunct="1">
              <a:buClr>
                <a:srgbClr val="F87C00"/>
              </a:buClr>
              <a:buFont typeface="Wingdings" pitchFamily="2" charset="2"/>
              <a:buNone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F87C00"/>
              </a:buClr>
              <a:buFont typeface="Wingdings" pitchFamily="2" charset="2"/>
              <a:buNone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D8DA2-B6BA-4A87-9614-3A5C9D348A64}" type="slidenum">
              <a:rPr lang="tr-TR" smtClean="0"/>
              <a:pPr/>
              <a:t>7</a:t>
            </a:fld>
            <a:endParaRPr lang="tr-T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6920A0-6A6D-4259-B901-8278AD4A1C5C}" type="slidenum">
              <a:rPr lang="tr-TR"/>
              <a:pPr/>
              <a:t>8</a:t>
            </a:fld>
            <a:endParaRPr lang="tr-TR"/>
          </a:p>
        </p:txBody>
      </p:sp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4414" y="4635076"/>
            <a:ext cx="5441947" cy="4472940"/>
          </a:xfrm>
        </p:spPr>
        <p:txBody>
          <a:bodyPr/>
          <a:lstStyle/>
          <a:p>
            <a:pPr eaLnBrk="1" hangingPunct="1">
              <a:buClr>
                <a:srgbClr val="F87C00"/>
              </a:buClr>
              <a:buFont typeface="Wingdings" pitchFamily="2" charset="2"/>
              <a:buNone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E49C96-DEA4-4FBC-B7B2-0ADDBE41827B}" type="slidenum">
              <a:rPr lang="tr-TR" smtClean="0"/>
              <a:pPr/>
              <a:t>9</a:t>
            </a:fld>
            <a:endParaRPr lang="tr-T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8720" y="4691153"/>
            <a:ext cx="5441318" cy="4472146"/>
          </a:xfrm>
          <a:noFill/>
          <a:ln/>
        </p:spPr>
        <p:txBody>
          <a:bodyPr/>
          <a:lstStyle/>
          <a:p>
            <a:pPr eaLnBrk="1" hangingPunct="1">
              <a:buClr>
                <a:srgbClr val="F87C00"/>
              </a:buClr>
              <a:buFont typeface="Wingdings" pitchFamily="2" charset="2"/>
              <a:buNone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834442" y="4635607"/>
            <a:ext cx="5441318" cy="447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4" tIns="45697" rIns="91394" bIns="45697"/>
          <a:lstStyle/>
          <a:p>
            <a:pPr algn="l">
              <a:spcBef>
                <a:spcPct val="30000"/>
              </a:spcBef>
              <a:buClr>
                <a:srgbClr val="F87C00"/>
              </a:buClr>
            </a:pPr>
            <a:endParaRPr lang="tr-TR" sz="1200" dirty="0">
              <a:latin typeface="OceanSans Book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4E578-33B6-4AAB-AA7F-D42D3C1C521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E3C4F-C503-48D9-92B6-D582876FB4D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75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75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E946B-90D4-4EB5-8C77-9D5D2D804B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51275"/>
            <a:ext cx="4038600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D1BBA-205F-4BE4-BF97-6A2EBA1AB98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675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54C7A-3220-498C-A7B2-6DBE574680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45F77-B59E-4ACA-99FE-357979AA00B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1A95E-DD2C-4B19-BD7D-22B7B374691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4A4BD-F2ED-4E4B-A998-055FAC6EF1B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FD631-2411-44A0-9594-88D79257844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D6E2C-9BC1-4E7E-98BF-8F8E66CDDFE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F025D-B0B5-4745-B828-145913E8810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567A-9A48-45E7-BCCB-25E008C2D4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F2104-89BD-497A-88B8-3983F250FC9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A9576F-332A-46A8-A631-5AB36BEF25E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aphicFrame>
        <p:nvGraphicFramePr>
          <p:cNvPr id="1026" name="Object 25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p:oleObj spid="_x0000_s1026" name="Photo Editor Photo" r:id="rId16" imgW="33276190" imgH="2476190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4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Excel_97-2003_Worksheet5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Microsoft_Office_Excel_97-2003_Worksheet6.xls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2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czacibasi-23-02-05_Page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0"/>
            <a:ext cx="914082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3"/>
          <p:cNvSpPr>
            <a:spLocks noChangeShapeType="1"/>
          </p:cNvSpPr>
          <p:nvPr/>
        </p:nvSpPr>
        <p:spPr bwMode="auto">
          <a:xfrm>
            <a:off x="0" y="860425"/>
            <a:ext cx="9144000" cy="0"/>
          </a:xfrm>
          <a:prstGeom prst="line">
            <a:avLst/>
          </a:prstGeom>
          <a:noFill/>
          <a:ln w="34925">
            <a:solidFill>
              <a:srgbClr val="F87C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-33338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r-TR" sz="2800" b="1" dirty="0" smtClean="0">
                <a:solidFill>
                  <a:srgbClr val="F87C00"/>
                </a:solidFill>
                <a:latin typeface="+mn-lt"/>
              </a:rPr>
              <a:t>2011 </a:t>
            </a:r>
            <a:r>
              <a:rPr lang="tr-TR" sz="2800" b="1" dirty="0">
                <a:solidFill>
                  <a:srgbClr val="F87C00"/>
                </a:solidFill>
                <a:latin typeface="+mn-lt"/>
              </a:rPr>
              <a:t>KONSOLİDE SEGMENT GELİŞMELERİ </a:t>
            </a:r>
          </a:p>
          <a:p>
            <a:pPr eaLnBrk="0" hangingPunct="0">
              <a:defRPr/>
            </a:pPr>
            <a:r>
              <a:rPr lang="tr-TR" sz="2800" b="1" dirty="0">
                <a:solidFill>
                  <a:srgbClr val="F87C00"/>
                </a:solidFill>
                <a:latin typeface="+mn-lt"/>
              </a:rPr>
              <a:t>– SAĞLIK –</a:t>
            </a:r>
            <a:endParaRPr lang="en-AU" sz="2800" b="1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816633"/>
            <a:ext cx="9350828" cy="58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tabLst>
                <a:tab pos="355600" algn="l"/>
              </a:tabLst>
              <a:defRPr/>
            </a:pPr>
            <a:endParaRPr lang="tr-TR" sz="400" b="1" dirty="0">
              <a:solidFill>
                <a:schemeClr val="accent2"/>
              </a:solidFill>
              <a:latin typeface="+mn-lt"/>
            </a:endParaRPr>
          </a:p>
          <a:p>
            <a:pPr algn="l">
              <a:spcAft>
                <a:spcPts val="0"/>
              </a:spcAft>
              <a:buClr>
                <a:srgbClr val="F87C00"/>
              </a:buClr>
              <a:tabLst>
                <a:tab pos="355600" algn="l"/>
              </a:tabLst>
              <a:defRPr/>
            </a:pPr>
            <a:r>
              <a:rPr lang="tr-TR" sz="2200" b="1" dirty="0">
                <a:solidFill>
                  <a:srgbClr val="61695D"/>
                </a:solidFill>
                <a:latin typeface="+mn-lt"/>
              </a:rPr>
              <a:t>	</a:t>
            </a:r>
            <a:r>
              <a:rPr lang="tr-TR" sz="2200" b="1" dirty="0" smtClean="0">
                <a:solidFill>
                  <a:srgbClr val="F87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SEKTÖRDEKİ GELİŞMELER</a:t>
            </a:r>
          </a:p>
          <a:p>
            <a:pPr algn="l">
              <a:spcAft>
                <a:spcPts val="0"/>
              </a:spcAft>
              <a:buClr>
                <a:srgbClr val="F87C00"/>
              </a:buClr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tr-TR" sz="2200" b="1" dirty="0" smtClean="0">
                <a:solidFill>
                  <a:srgbClr val="61695D"/>
                </a:solidFill>
                <a:latin typeface="+mn-lt"/>
              </a:rPr>
              <a:t> 	</a:t>
            </a:r>
            <a:r>
              <a:rPr lang="tr-TR" sz="2100" b="1" dirty="0" smtClean="0">
                <a:solidFill>
                  <a:srgbClr val="61695D"/>
                </a:solidFill>
                <a:latin typeface="+mn-lt"/>
              </a:rPr>
              <a:t>SGK 5 Kasım 2011 tarihinde kamu iskonto oranlarını; </a:t>
            </a:r>
          </a:p>
          <a:p>
            <a:pPr marL="358775" algn="l">
              <a:spcAft>
                <a:spcPts val="0"/>
              </a:spcAft>
              <a:buClr>
                <a:srgbClr val="F87C00"/>
              </a:buClr>
              <a:buFont typeface="Wingdings" pitchFamily="2" charset="2"/>
              <a:buChar char="Ø"/>
              <a:tabLst>
                <a:tab pos="631825" algn="l"/>
              </a:tabLst>
              <a:defRPr/>
            </a:pPr>
            <a:r>
              <a:rPr lang="tr-TR" sz="2000" b="1" dirty="0" smtClean="0">
                <a:solidFill>
                  <a:srgbClr val="61695D"/>
                </a:solidFill>
                <a:latin typeface="+mn-lt"/>
              </a:rPr>
              <a:t> 20 yıllık ve perakende fiyatı </a:t>
            </a:r>
            <a:r>
              <a:rPr lang="tr-TR" sz="2000" b="1" dirty="0">
                <a:solidFill>
                  <a:srgbClr val="61695D"/>
                </a:solidFill>
                <a:latin typeface="+mn-lt"/>
              </a:rPr>
              <a:t>10 </a:t>
            </a:r>
            <a:r>
              <a:rPr lang="tr-TR" sz="2000" b="1" dirty="0" smtClean="0">
                <a:solidFill>
                  <a:srgbClr val="61695D"/>
                </a:solidFill>
                <a:latin typeface="+mn-lt"/>
              </a:rPr>
              <a:t>TL’yi aşan </a:t>
            </a:r>
            <a:r>
              <a:rPr lang="tr-TR" sz="2000" b="1" dirty="0">
                <a:solidFill>
                  <a:srgbClr val="61695D"/>
                </a:solidFill>
                <a:latin typeface="+mn-lt"/>
              </a:rPr>
              <a:t>tüm </a:t>
            </a:r>
            <a:r>
              <a:rPr lang="tr-TR" sz="2000" b="1" dirty="0" smtClean="0">
                <a:solidFill>
                  <a:srgbClr val="61695D"/>
                </a:solidFill>
                <a:latin typeface="+mn-lt"/>
              </a:rPr>
              <a:t>ilaçlarda 			</a:t>
            </a:r>
            <a:r>
              <a:rPr lang="tr-TR" sz="2000" b="1" dirty="0" smtClean="0">
                <a:solidFill>
                  <a:srgbClr val="F87C00"/>
                </a:solidFill>
              </a:rPr>
              <a:t>%20,5</a:t>
            </a:r>
            <a:r>
              <a:rPr lang="tr-TR" sz="2000" b="1" dirty="0" smtClean="0">
                <a:solidFill>
                  <a:srgbClr val="61695D"/>
                </a:solidFill>
                <a:latin typeface="+mn-lt"/>
              </a:rPr>
              <a:t>’dan</a:t>
            </a:r>
            <a:r>
              <a:rPr lang="tr-TR" sz="2000" b="1" dirty="0" smtClean="0">
                <a:solidFill>
                  <a:srgbClr val="F87C00"/>
                </a:solidFill>
              </a:rPr>
              <a:t> </a:t>
            </a:r>
            <a:r>
              <a:rPr lang="tr-TR" sz="2000" b="1" dirty="0" smtClean="0">
                <a:solidFill>
                  <a:srgbClr val="F87C00"/>
                </a:solidFill>
                <a:latin typeface="+mn-lt"/>
              </a:rPr>
              <a:t>%28</a:t>
            </a:r>
            <a:r>
              <a:rPr lang="tr-TR" sz="2000" b="1" dirty="0" smtClean="0">
                <a:solidFill>
                  <a:srgbClr val="61695D"/>
                </a:solidFill>
                <a:latin typeface="+mn-lt"/>
              </a:rPr>
              <a:t>’e,</a:t>
            </a:r>
            <a:r>
              <a:rPr lang="tr-TR" sz="2200" b="1" dirty="0" smtClean="0">
                <a:solidFill>
                  <a:srgbClr val="61695D"/>
                </a:solidFill>
                <a:latin typeface="+mn-lt"/>
              </a:rPr>
              <a:t> </a:t>
            </a:r>
            <a:endParaRPr lang="tr-TR" sz="2200" b="1" dirty="0">
              <a:solidFill>
                <a:srgbClr val="61695D"/>
              </a:solidFill>
              <a:latin typeface="+mn-lt"/>
            </a:endParaRPr>
          </a:p>
          <a:p>
            <a:pPr marL="358775" algn="l">
              <a:spcAft>
                <a:spcPts val="0"/>
              </a:spcAft>
              <a:buClr>
                <a:srgbClr val="F87C00"/>
              </a:buClr>
              <a:buFont typeface="Wingdings" pitchFamily="2" charset="2"/>
              <a:buChar char="Ø"/>
              <a:tabLst>
                <a:tab pos="355600" algn="l"/>
                <a:tab pos="719138" algn="l"/>
              </a:tabLst>
              <a:defRPr/>
            </a:pPr>
            <a:r>
              <a:rPr lang="tr-TR" sz="2200" b="1" dirty="0" smtClean="0">
                <a:solidFill>
                  <a:srgbClr val="61695D"/>
                </a:solidFill>
                <a:latin typeface="+mn-lt"/>
              </a:rPr>
              <a:t> </a:t>
            </a:r>
            <a:r>
              <a:rPr lang="tr-TR" sz="2000" b="1" dirty="0" smtClean="0">
                <a:solidFill>
                  <a:srgbClr val="61695D"/>
                </a:solidFill>
                <a:latin typeface="+mn-lt"/>
              </a:rPr>
              <a:t>Eşdeğeri </a:t>
            </a:r>
            <a:r>
              <a:rPr lang="tr-TR" sz="2000" b="1" dirty="0">
                <a:solidFill>
                  <a:srgbClr val="61695D"/>
                </a:solidFill>
                <a:latin typeface="+mn-lt"/>
              </a:rPr>
              <a:t>olmayan orijinal </a:t>
            </a:r>
            <a:r>
              <a:rPr lang="tr-TR" sz="2000" b="1" dirty="0" smtClean="0">
                <a:solidFill>
                  <a:srgbClr val="61695D"/>
                </a:solidFill>
                <a:latin typeface="+mn-lt"/>
              </a:rPr>
              <a:t>ilaçlarda </a:t>
            </a:r>
            <a:r>
              <a:rPr lang="tr-TR" sz="2000" b="1" dirty="0" smtClean="0">
                <a:solidFill>
                  <a:srgbClr val="F87C00"/>
                </a:solidFill>
              </a:rPr>
              <a:t>%32,5</a:t>
            </a:r>
            <a:r>
              <a:rPr lang="tr-TR" sz="2000" b="1" dirty="0" smtClean="0">
                <a:solidFill>
                  <a:srgbClr val="61695D"/>
                </a:solidFill>
                <a:latin typeface="+mn-lt"/>
              </a:rPr>
              <a:t>’dan</a:t>
            </a:r>
            <a:r>
              <a:rPr lang="tr-TR" sz="2000" b="1" dirty="0" smtClean="0">
                <a:solidFill>
                  <a:srgbClr val="F87C00"/>
                </a:solidFill>
              </a:rPr>
              <a:t> </a:t>
            </a:r>
            <a:r>
              <a:rPr lang="tr-TR" sz="2000" b="1" dirty="0" smtClean="0">
                <a:solidFill>
                  <a:srgbClr val="F87C00"/>
                </a:solidFill>
                <a:latin typeface="+mn-lt"/>
              </a:rPr>
              <a:t>%41</a:t>
            </a:r>
            <a:r>
              <a:rPr lang="tr-TR" sz="2000" b="1" dirty="0" smtClean="0">
                <a:solidFill>
                  <a:srgbClr val="61695D"/>
                </a:solidFill>
                <a:latin typeface="+mn-lt"/>
              </a:rPr>
              <a:t>’e, </a:t>
            </a:r>
          </a:p>
          <a:p>
            <a:pPr marL="358775" algn="l">
              <a:spcAft>
                <a:spcPts val="0"/>
              </a:spcAft>
              <a:buClr>
                <a:srgbClr val="F87C00"/>
              </a:buClr>
              <a:buFont typeface="Wingdings" pitchFamily="2" charset="2"/>
              <a:buChar char="Ø"/>
              <a:tabLst>
                <a:tab pos="355600" algn="l"/>
                <a:tab pos="631825" algn="l"/>
              </a:tabLst>
              <a:defRPr/>
            </a:pPr>
            <a:r>
              <a:rPr lang="tr-TR" sz="2200" b="1" dirty="0" smtClean="0">
                <a:solidFill>
                  <a:srgbClr val="61695D"/>
                </a:solidFill>
                <a:latin typeface="+mn-lt"/>
              </a:rPr>
              <a:t> </a:t>
            </a:r>
            <a:r>
              <a:rPr lang="tr-TR" sz="2000" b="1" dirty="0" smtClean="0">
                <a:solidFill>
                  <a:srgbClr val="61695D"/>
                </a:solidFill>
                <a:latin typeface="+mn-lt"/>
              </a:rPr>
              <a:t>Eşdeğeri </a:t>
            </a:r>
            <a:r>
              <a:rPr lang="tr-TR" sz="2000" b="1" dirty="0">
                <a:solidFill>
                  <a:srgbClr val="61695D"/>
                </a:solidFill>
                <a:latin typeface="+mn-lt"/>
              </a:rPr>
              <a:t>olan orijinal ilaçlarla, eşdeğer </a:t>
            </a:r>
            <a:r>
              <a:rPr lang="tr-TR" sz="2000" b="1" dirty="0" smtClean="0">
                <a:solidFill>
                  <a:srgbClr val="61695D"/>
                </a:solidFill>
                <a:latin typeface="+mn-lt"/>
              </a:rPr>
              <a:t>ilaçlarda </a:t>
            </a:r>
            <a:r>
              <a:rPr lang="tr-TR" sz="2000" b="1" dirty="0" smtClean="0">
                <a:solidFill>
                  <a:srgbClr val="F87C00"/>
                </a:solidFill>
              </a:rPr>
              <a:t>%20,5</a:t>
            </a:r>
            <a:r>
              <a:rPr lang="tr-TR" sz="2000" b="1" dirty="0" smtClean="0">
                <a:solidFill>
                  <a:srgbClr val="61695D"/>
                </a:solidFill>
                <a:latin typeface="+mn-lt"/>
              </a:rPr>
              <a:t>’dan</a:t>
            </a:r>
            <a:r>
              <a:rPr lang="tr-TR" sz="2000" b="1" dirty="0" smtClean="0">
                <a:solidFill>
                  <a:srgbClr val="F87C00"/>
                </a:solidFill>
              </a:rPr>
              <a:t> </a:t>
            </a:r>
            <a:r>
              <a:rPr lang="tr-TR" sz="2000" b="1" dirty="0" smtClean="0">
                <a:solidFill>
                  <a:srgbClr val="F87C00"/>
                </a:solidFill>
                <a:latin typeface="+mn-lt"/>
              </a:rPr>
              <a:t>%28</a:t>
            </a:r>
            <a:r>
              <a:rPr lang="tr-TR" sz="2000" b="1" dirty="0" smtClean="0">
                <a:solidFill>
                  <a:srgbClr val="61695D"/>
                </a:solidFill>
                <a:latin typeface="+mn-lt"/>
              </a:rPr>
              <a:t>’e</a:t>
            </a:r>
            <a:r>
              <a:rPr lang="tr-TR" sz="2000" b="1" dirty="0" smtClean="0">
                <a:solidFill>
                  <a:srgbClr val="FF9900"/>
                </a:solidFill>
                <a:latin typeface="+mn-lt"/>
              </a:rPr>
              <a:t> 	</a:t>
            </a:r>
            <a:r>
              <a:rPr lang="tr-TR" sz="2000" b="1" dirty="0" smtClean="0">
                <a:solidFill>
                  <a:srgbClr val="61695D"/>
                </a:solidFill>
                <a:latin typeface="+mn-lt"/>
              </a:rPr>
              <a:t>yükseltmiştir</a:t>
            </a:r>
            <a:r>
              <a:rPr lang="tr-TR" sz="2000" b="1" dirty="0">
                <a:solidFill>
                  <a:srgbClr val="61695D"/>
                </a:solidFill>
                <a:latin typeface="+mn-lt"/>
              </a:rPr>
              <a:t>. </a:t>
            </a:r>
          </a:p>
          <a:p>
            <a:pPr algn="l">
              <a:buClr>
                <a:srgbClr val="F87C00"/>
              </a:buClr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tr-TR" sz="2200" b="1" dirty="0" smtClean="0">
                <a:solidFill>
                  <a:srgbClr val="61695D"/>
                </a:solidFill>
                <a:latin typeface="+mn-lt"/>
              </a:rPr>
              <a:t>  </a:t>
            </a:r>
            <a:r>
              <a:rPr lang="tr-TR" sz="2100" b="1" dirty="0" smtClean="0">
                <a:solidFill>
                  <a:srgbClr val="61695D"/>
                </a:solidFill>
                <a:latin typeface="+mn-lt"/>
              </a:rPr>
              <a:t>10 Kasım 2011’de Beşeri İlaçların Fiyatlandırmasına Dair Karar’da 	değişiklik yapılarak, </a:t>
            </a:r>
          </a:p>
          <a:p>
            <a:pPr marL="358775" algn="l">
              <a:spcAft>
                <a:spcPts val="0"/>
              </a:spcAft>
              <a:buClr>
                <a:srgbClr val="F87C00"/>
              </a:buClr>
              <a:buFont typeface="Wingdings" pitchFamily="2" charset="2"/>
              <a:buChar char="Ø"/>
              <a:tabLst>
                <a:tab pos="355600" algn="l"/>
                <a:tab pos="631825" algn="l"/>
              </a:tabLst>
              <a:defRPr/>
            </a:pPr>
            <a:r>
              <a:rPr lang="tr-TR" sz="2200" b="1" dirty="0" smtClean="0">
                <a:solidFill>
                  <a:srgbClr val="61695D"/>
                </a:solidFill>
                <a:latin typeface="+mn-lt"/>
              </a:rPr>
              <a:t>	</a:t>
            </a:r>
            <a:r>
              <a:rPr lang="tr-TR" sz="2000" b="1" dirty="0" smtClean="0">
                <a:solidFill>
                  <a:srgbClr val="61695D"/>
                </a:solidFill>
                <a:latin typeface="+mn-lt"/>
              </a:rPr>
              <a:t>20 yıllık ve perakende fiyatı 10 TL’yi aşan ilaçlarda referans </a:t>
            </a:r>
          </a:p>
          <a:p>
            <a:pPr marL="358775" algn="l">
              <a:spcAft>
                <a:spcPts val="0"/>
              </a:spcAft>
              <a:buClr>
                <a:srgbClr val="F87C00"/>
              </a:buClr>
              <a:tabLst>
                <a:tab pos="355600" algn="l"/>
                <a:tab pos="631825" algn="l"/>
              </a:tabLst>
              <a:defRPr/>
            </a:pPr>
            <a:r>
              <a:rPr lang="tr-TR" sz="2000" b="1" dirty="0" smtClean="0">
                <a:solidFill>
                  <a:srgbClr val="61695D"/>
                </a:solidFill>
                <a:latin typeface="+mn-lt"/>
              </a:rPr>
              <a:t>	fiyatın %100’ü alınırken, bu karar ile </a:t>
            </a:r>
            <a:r>
              <a:rPr lang="tr-TR" sz="2000" b="1" dirty="0" smtClean="0">
                <a:solidFill>
                  <a:srgbClr val="F87C00"/>
                </a:solidFill>
                <a:latin typeface="+mn-lt"/>
              </a:rPr>
              <a:t>referans fiyatın %80</a:t>
            </a:r>
            <a:r>
              <a:rPr lang="tr-TR" sz="2000" b="1" dirty="0" smtClean="0">
                <a:solidFill>
                  <a:srgbClr val="61695D"/>
                </a:solidFill>
                <a:latin typeface="+mn-lt"/>
              </a:rPr>
              <a:t>’i; </a:t>
            </a:r>
          </a:p>
          <a:p>
            <a:pPr marL="358775" algn="l">
              <a:spcAft>
                <a:spcPts val="0"/>
              </a:spcAft>
              <a:buClr>
                <a:srgbClr val="F87C00"/>
              </a:buClr>
              <a:buFont typeface="Wingdings" pitchFamily="2" charset="2"/>
              <a:buChar char="Ø"/>
              <a:tabLst>
                <a:tab pos="355600" algn="l"/>
                <a:tab pos="631825" algn="l"/>
              </a:tabLst>
              <a:defRPr/>
            </a:pPr>
            <a:r>
              <a:rPr lang="tr-TR" sz="2200" b="1" dirty="0" smtClean="0">
                <a:solidFill>
                  <a:srgbClr val="61695D"/>
                </a:solidFill>
                <a:latin typeface="+mn-lt"/>
              </a:rPr>
              <a:t> </a:t>
            </a:r>
            <a:r>
              <a:rPr lang="tr-TR" sz="2000" b="1" dirty="0" smtClean="0">
                <a:solidFill>
                  <a:srgbClr val="61695D"/>
                </a:solidFill>
                <a:latin typeface="+mn-lt"/>
              </a:rPr>
              <a:t>Jeneriği olan orijinal ve jenerik ilaçlarda </a:t>
            </a:r>
            <a:r>
              <a:rPr lang="tr-TR" sz="2000" b="1" dirty="0" smtClean="0">
                <a:solidFill>
                  <a:srgbClr val="F87C00"/>
                </a:solidFill>
                <a:latin typeface="+mn-lt"/>
              </a:rPr>
              <a:t>referans fiyatın </a:t>
            </a:r>
            <a:r>
              <a:rPr lang="tr-TR" sz="2000" b="1" dirty="0" smtClean="0">
                <a:solidFill>
                  <a:srgbClr val="61695D"/>
                </a:solidFill>
                <a:latin typeface="+mn-lt"/>
              </a:rPr>
              <a:t>%66’sı 	alınırken </a:t>
            </a:r>
            <a:r>
              <a:rPr lang="tr-TR" sz="2000" b="1" dirty="0" smtClean="0">
                <a:solidFill>
                  <a:srgbClr val="F87C00"/>
                </a:solidFill>
                <a:latin typeface="+mn-lt"/>
              </a:rPr>
              <a:t>%60</a:t>
            </a:r>
            <a:r>
              <a:rPr lang="tr-TR" sz="2000" b="1" dirty="0" smtClean="0">
                <a:solidFill>
                  <a:srgbClr val="61695D"/>
                </a:solidFill>
                <a:latin typeface="+mn-lt"/>
              </a:rPr>
              <a:t>’ı</a:t>
            </a:r>
            <a:r>
              <a:rPr lang="tr-TR" sz="2000" b="1" dirty="0" smtClean="0">
                <a:solidFill>
                  <a:srgbClr val="F87C00"/>
                </a:solidFill>
                <a:latin typeface="+mn-lt"/>
              </a:rPr>
              <a:t> </a:t>
            </a:r>
            <a:r>
              <a:rPr lang="tr-TR" sz="2000" b="1" dirty="0" smtClean="0">
                <a:solidFill>
                  <a:srgbClr val="61695D"/>
                </a:solidFill>
                <a:latin typeface="+mn-lt"/>
              </a:rPr>
              <a:t>alınacaktır.</a:t>
            </a:r>
          </a:p>
          <a:p>
            <a:pPr algn="l">
              <a:buClr>
                <a:srgbClr val="F87C00"/>
              </a:buClr>
              <a:buFont typeface="Wingdings" pitchFamily="2" charset="2"/>
              <a:buChar char="Ø"/>
              <a:tabLst>
                <a:tab pos="358775" algn="l"/>
              </a:tabLst>
              <a:defRPr/>
            </a:pPr>
            <a:r>
              <a:rPr lang="tr-TR" sz="2200" b="1" dirty="0" smtClean="0">
                <a:solidFill>
                  <a:srgbClr val="61695D"/>
                </a:solidFill>
                <a:latin typeface="+mn-lt"/>
              </a:rPr>
              <a:t> 	</a:t>
            </a:r>
            <a:r>
              <a:rPr lang="tr-TR" sz="2100" b="1" dirty="0" smtClean="0">
                <a:solidFill>
                  <a:srgbClr val="61695D"/>
                </a:solidFill>
                <a:latin typeface="+mn-lt"/>
              </a:rPr>
              <a:t>Dönemsel Avro kuru </a:t>
            </a:r>
            <a:r>
              <a:rPr lang="tr-TR" sz="2100" b="1" dirty="0" smtClean="0">
                <a:solidFill>
                  <a:srgbClr val="F87C00"/>
                </a:solidFill>
              </a:rPr>
              <a:t>1 Nisan 2009</a:t>
            </a:r>
            <a:r>
              <a:rPr lang="tr-TR" sz="2100" b="1" dirty="0" smtClean="0">
                <a:solidFill>
                  <a:srgbClr val="61695D"/>
                </a:solidFill>
                <a:latin typeface="+mn-lt"/>
              </a:rPr>
              <a:t>’da belirlenen </a:t>
            </a:r>
            <a:r>
              <a:rPr lang="tr-TR" sz="2100" b="1" dirty="0" smtClean="0">
                <a:solidFill>
                  <a:srgbClr val="F87C00"/>
                </a:solidFill>
              </a:rPr>
              <a:t>1,9595 TL’dir</a:t>
            </a:r>
            <a:r>
              <a:rPr lang="tr-TR" sz="2100" b="1" dirty="0" smtClean="0">
                <a:solidFill>
                  <a:srgbClr val="61695D"/>
                </a:solidFill>
                <a:latin typeface="+mn-lt"/>
              </a:rPr>
              <a:t>.</a:t>
            </a:r>
          </a:p>
          <a:p>
            <a:pPr algn="l">
              <a:buClr>
                <a:srgbClr val="F87C00"/>
              </a:buClr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tr-TR" sz="2200" b="1" dirty="0" smtClean="0">
                <a:solidFill>
                  <a:srgbClr val="61695D"/>
                </a:solidFill>
                <a:latin typeface="+mn-lt"/>
              </a:rPr>
              <a:t> </a:t>
            </a:r>
            <a:r>
              <a:rPr lang="tr-TR" sz="2200" b="1" dirty="0" smtClean="0">
                <a:solidFill>
                  <a:srgbClr val="61695D"/>
                </a:solidFill>
              </a:rPr>
              <a:t> </a:t>
            </a:r>
            <a:r>
              <a:rPr lang="tr-TR" sz="2100" b="1" dirty="0" smtClean="0">
                <a:solidFill>
                  <a:srgbClr val="61695D"/>
                </a:solidFill>
              </a:rPr>
              <a:t>Bu kararların faaliyet karlılığına olumsuz etkisinin azaltılması için </a:t>
            </a:r>
          </a:p>
          <a:p>
            <a:pPr algn="l">
              <a:buClr>
                <a:srgbClr val="F87C00"/>
              </a:buClr>
              <a:tabLst>
                <a:tab pos="355600" algn="l"/>
              </a:tabLst>
              <a:defRPr/>
            </a:pPr>
            <a:r>
              <a:rPr lang="tr-TR" sz="2100" b="1" dirty="0" smtClean="0">
                <a:solidFill>
                  <a:srgbClr val="61695D"/>
                </a:solidFill>
              </a:rPr>
              <a:t>	</a:t>
            </a:r>
            <a:r>
              <a:rPr lang="tr-TR" sz="2100" b="1" dirty="0" smtClean="0">
                <a:solidFill>
                  <a:srgbClr val="F87C00"/>
                </a:solidFill>
              </a:rPr>
              <a:t>gerekli ek önlemler </a:t>
            </a:r>
            <a:r>
              <a:rPr lang="tr-TR" sz="2100" b="1" dirty="0" smtClean="0">
                <a:solidFill>
                  <a:srgbClr val="61695D"/>
                </a:solidFill>
              </a:rPr>
              <a:t>alınmaktadır.</a:t>
            </a:r>
            <a:endParaRPr lang="tr-TR" sz="2100" b="1" dirty="0">
              <a:solidFill>
                <a:srgbClr val="61695D"/>
              </a:solidFill>
              <a:latin typeface="+mn-lt"/>
            </a:endParaRPr>
          </a:p>
          <a:p>
            <a:pPr algn="l">
              <a:lnSpc>
                <a:spcPct val="120000"/>
              </a:lnSpc>
              <a:buClr>
                <a:srgbClr val="F87C00"/>
              </a:buClr>
              <a:buFont typeface="Wingdings" pitchFamily="2" charset="2"/>
              <a:buChar char="Ø"/>
              <a:tabLst>
                <a:tab pos="355600" algn="l"/>
              </a:tabLst>
              <a:defRPr/>
            </a:pPr>
            <a:endParaRPr lang="en-AU" sz="2000" b="1" dirty="0">
              <a:solidFill>
                <a:srgbClr val="61695D"/>
              </a:solidFill>
              <a:latin typeface="+mn-lt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3"/>
          <p:cNvSpPr>
            <a:spLocks noChangeShapeType="1"/>
          </p:cNvSpPr>
          <p:nvPr/>
        </p:nvSpPr>
        <p:spPr bwMode="auto">
          <a:xfrm>
            <a:off x="0" y="860425"/>
            <a:ext cx="9144000" cy="0"/>
          </a:xfrm>
          <a:prstGeom prst="line">
            <a:avLst/>
          </a:prstGeom>
          <a:noFill/>
          <a:ln w="34925">
            <a:solidFill>
              <a:srgbClr val="F87C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-33338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r-TR" sz="2800" b="1" dirty="0" smtClean="0">
                <a:solidFill>
                  <a:srgbClr val="F87C00"/>
                </a:solidFill>
                <a:latin typeface="+mn-lt"/>
              </a:rPr>
              <a:t>2011 </a:t>
            </a:r>
            <a:r>
              <a:rPr lang="tr-TR" sz="2800" b="1" dirty="0">
                <a:solidFill>
                  <a:srgbClr val="F87C00"/>
                </a:solidFill>
                <a:latin typeface="+mn-lt"/>
              </a:rPr>
              <a:t>KONSOLİDE SEGMENT GELİŞMELERİ </a:t>
            </a:r>
          </a:p>
          <a:p>
            <a:pPr eaLnBrk="0" hangingPunct="0">
              <a:defRPr/>
            </a:pPr>
            <a:r>
              <a:rPr lang="tr-TR" sz="2800" b="1" dirty="0">
                <a:solidFill>
                  <a:srgbClr val="F87C00"/>
                </a:solidFill>
                <a:latin typeface="+mn-lt"/>
              </a:rPr>
              <a:t>– SAĞLIK –</a:t>
            </a:r>
            <a:endParaRPr lang="en-AU" sz="2800" b="1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848859"/>
            <a:ext cx="5127171" cy="13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tabLst>
                <a:tab pos="355600" algn="l"/>
              </a:tabLst>
              <a:defRPr/>
            </a:pPr>
            <a:endParaRPr lang="tr-TR" sz="400" b="1" dirty="0">
              <a:solidFill>
                <a:schemeClr val="accent2"/>
              </a:solidFill>
              <a:latin typeface="+mn-lt"/>
            </a:endParaRPr>
          </a:p>
          <a:p>
            <a:pPr algn="l">
              <a:spcAft>
                <a:spcPts val="600"/>
              </a:spcAft>
              <a:buClr>
                <a:srgbClr val="F87C00"/>
              </a:buClr>
              <a:tabLst>
                <a:tab pos="271463" algn="l"/>
              </a:tabLst>
              <a:defRPr/>
            </a:pPr>
            <a:r>
              <a:rPr lang="tr-TR" sz="2200" b="1" dirty="0">
                <a:solidFill>
                  <a:srgbClr val="61695D"/>
                </a:solidFill>
                <a:latin typeface="+mn-lt"/>
              </a:rPr>
              <a:t>	</a:t>
            </a:r>
            <a:r>
              <a:rPr lang="tr-TR" sz="2200" b="1" dirty="0" smtClean="0">
                <a:solidFill>
                  <a:srgbClr val="F87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FAALİYETLERDEKİ GELİŞMELER</a:t>
            </a:r>
          </a:p>
          <a:p>
            <a:pPr algn="l">
              <a:spcAft>
                <a:spcPts val="600"/>
              </a:spcAft>
              <a:buClr>
                <a:srgbClr val="F87C00"/>
              </a:buClr>
              <a:tabLst>
                <a:tab pos="271463" algn="l"/>
              </a:tabLst>
              <a:defRPr/>
            </a:pPr>
            <a:r>
              <a:rPr lang="tr-TR" sz="2200" b="1" dirty="0" smtClean="0">
                <a:solidFill>
                  <a:srgbClr val="61695D"/>
                </a:solidFill>
              </a:rPr>
              <a:t>	</a:t>
            </a:r>
            <a:r>
              <a:rPr lang="tr-TR" sz="2200" b="1" dirty="0" smtClean="0">
                <a:solidFill>
                  <a:srgbClr val="F87C00"/>
                </a:solidFill>
              </a:rPr>
              <a:t>Eczacıbaşı İlaç Pazarlama’nın;</a:t>
            </a:r>
          </a:p>
          <a:p>
            <a:pPr algn="l">
              <a:spcAft>
                <a:spcPts val="600"/>
              </a:spcAft>
              <a:buClr>
                <a:srgbClr val="F87C00"/>
              </a:buClr>
              <a:tabLst>
                <a:tab pos="271463" algn="l"/>
                <a:tab pos="4843463" algn="l"/>
                <a:tab pos="5834063" algn="l"/>
              </a:tabLst>
              <a:defRPr/>
            </a:pPr>
            <a:r>
              <a:rPr lang="tr-TR" sz="2200" b="1" dirty="0" smtClean="0">
                <a:solidFill>
                  <a:srgbClr val="F87C00"/>
                </a:solidFill>
              </a:rPr>
              <a:t>	2011’de çıkardığı yeni ürünler:	</a:t>
            </a:r>
            <a:endParaRPr lang="tr-TR" sz="2200" b="1" dirty="0" smtClean="0">
              <a:solidFill>
                <a:srgbClr val="F87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824" y="4582889"/>
            <a:ext cx="89371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200" b="1" dirty="0" smtClean="0">
                <a:solidFill>
                  <a:srgbClr val="61695D"/>
                </a:solidFill>
                <a:latin typeface="+mn-lt"/>
              </a:rPr>
              <a:t>2011 ve 2012’deki yeni ürün </a:t>
            </a:r>
          </a:p>
          <a:p>
            <a:pPr algn="l"/>
            <a:r>
              <a:rPr lang="tr-TR" sz="2200" b="1" dirty="0" smtClean="0">
                <a:solidFill>
                  <a:srgbClr val="61695D"/>
                </a:solidFill>
                <a:latin typeface="+mn-lt"/>
              </a:rPr>
              <a:t>portföyünün 2012 yılı net satışlarına etkisinin yaklaşık </a:t>
            </a:r>
          </a:p>
          <a:p>
            <a:pPr algn="l"/>
            <a:r>
              <a:rPr lang="tr-TR" sz="2200" b="1" dirty="0" smtClean="0">
                <a:solidFill>
                  <a:srgbClr val="F87C00"/>
                </a:solidFill>
              </a:rPr>
              <a:t>23,2 milyon TL </a:t>
            </a:r>
            <a:r>
              <a:rPr lang="tr-TR" sz="2200" b="1" dirty="0" smtClean="0">
                <a:solidFill>
                  <a:srgbClr val="61695D"/>
                </a:solidFill>
                <a:latin typeface="+mn-lt"/>
              </a:rPr>
              <a:t>olması beklenmektedir.</a:t>
            </a:r>
          </a:p>
          <a:p>
            <a:pPr algn="l"/>
            <a:r>
              <a:rPr lang="tr-TR" sz="2200" b="1" dirty="0" smtClean="0">
                <a:solidFill>
                  <a:srgbClr val="61695D"/>
                </a:solidFill>
                <a:latin typeface="+mn-lt"/>
              </a:rPr>
              <a:t>Yeni ürün portföyünün 2012 satış bütçesindeki oranı </a:t>
            </a:r>
            <a:r>
              <a:rPr lang="tr-TR" sz="2200" b="1" dirty="0" smtClean="0">
                <a:solidFill>
                  <a:srgbClr val="F87C00"/>
                </a:solidFill>
              </a:rPr>
              <a:t>%19</a:t>
            </a:r>
            <a:r>
              <a:rPr lang="tr-TR" sz="2200" b="1" dirty="0" smtClean="0">
                <a:solidFill>
                  <a:srgbClr val="61695D"/>
                </a:solidFill>
                <a:latin typeface="+mn-lt"/>
              </a:rPr>
              <a:t>’dur.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094514" y="1654411"/>
            <a:ext cx="4049486" cy="84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tabLst>
                <a:tab pos="355600" algn="l"/>
              </a:tabLst>
              <a:defRPr/>
            </a:pPr>
            <a:endParaRPr lang="tr-TR" sz="400" b="1" dirty="0">
              <a:solidFill>
                <a:schemeClr val="accent2"/>
              </a:solidFill>
              <a:latin typeface="+mn-lt"/>
            </a:endParaRPr>
          </a:p>
          <a:p>
            <a:pPr algn="l">
              <a:spcAft>
                <a:spcPts val="600"/>
              </a:spcAft>
              <a:buClr>
                <a:srgbClr val="F87C00"/>
              </a:buClr>
              <a:tabLst>
                <a:tab pos="271463" algn="l"/>
              </a:tabLst>
              <a:defRPr/>
            </a:pPr>
            <a:r>
              <a:rPr lang="tr-TR" sz="2200" b="1" dirty="0" smtClean="0">
                <a:solidFill>
                  <a:srgbClr val="F87C00"/>
                </a:solidFill>
              </a:rPr>
              <a:t>2012’de çıkarmayı planladığı 		yeni ürünler:</a:t>
            </a:r>
            <a:endParaRPr lang="tr-TR" sz="2200" b="1" dirty="0" smtClean="0">
              <a:solidFill>
                <a:srgbClr val="F87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6256" y="2417080"/>
            <a:ext cx="3330575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657" y="2289403"/>
            <a:ext cx="426720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3"/>
          <p:cNvSpPr>
            <a:spLocks noChangeShapeType="1"/>
          </p:cNvSpPr>
          <p:nvPr/>
        </p:nvSpPr>
        <p:spPr bwMode="auto">
          <a:xfrm>
            <a:off x="0" y="860425"/>
            <a:ext cx="9144000" cy="0"/>
          </a:xfrm>
          <a:prstGeom prst="line">
            <a:avLst/>
          </a:prstGeom>
          <a:noFill/>
          <a:ln w="34925">
            <a:solidFill>
              <a:srgbClr val="F87C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-33338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r-TR" sz="2800" b="1" dirty="0" smtClean="0">
                <a:solidFill>
                  <a:srgbClr val="F87C00"/>
                </a:solidFill>
                <a:latin typeface="+mn-lt"/>
              </a:rPr>
              <a:t>2011 </a:t>
            </a:r>
            <a:r>
              <a:rPr lang="tr-TR" sz="2800" b="1" dirty="0">
                <a:solidFill>
                  <a:srgbClr val="F87C00"/>
                </a:solidFill>
                <a:latin typeface="+mn-lt"/>
              </a:rPr>
              <a:t>KONSOLİDE SEGMENT GELİŞMELERİ </a:t>
            </a:r>
          </a:p>
          <a:p>
            <a:pPr eaLnBrk="0" hangingPunct="0">
              <a:defRPr/>
            </a:pPr>
            <a:r>
              <a:rPr lang="tr-TR" sz="2800" b="1" dirty="0">
                <a:solidFill>
                  <a:srgbClr val="F87C00"/>
                </a:solidFill>
                <a:latin typeface="+mn-lt"/>
              </a:rPr>
              <a:t>– SAĞLIK –</a:t>
            </a:r>
            <a:endParaRPr lang="en-AU" sz="2800" b="1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43540" y="761769"/>
            <a:ext cx="9470571" cy="592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tabLst>
                <a:tab pos="355600" algn="l"/>
              </a:tabLst>
              <a:defRPr/>
            </a:pPr>
            <a:endParaRPr lang="tr-TR" sz="400" b="1" dirty="0">
              <a:solidFill>
                <a:schemeClr val="accent2"/>
              </a:solidFill>
              <a:latin typeface="+mn-lt"/>
            </a:endParaRPr>
          </a:p>
          <a:p>
            <a:pPr algn="l">
              <a:spcAft>
                <a:spcPts val="600"/>
              </a:spcAft>
              <a:buClr>
                <a:srgbClr val="F87C00"/>
              </a:buClr>
              <a:tabLst>
                <a:tab pos="355600" algn="l"/>
              </a:tabLst>
              <a:defRPr/>
            </a:pPr>
            <a:r>
              <a:rPr lang="tr-TR" sz="2200" b="1" dirty="0">
                <a:solidFill>
                  <a:srgbClr val="61695D"/>
                </a:solidFill>
                <a:latin typeface="+mn-lt"/>
              </a:rPr>
              <a:t>	</a:t>
            </a:r>
            <a:r>
              <a:rPr lang="tr-TR" sz="2200" b="1" dirty="0" smtClean="0">
                <a:solidFill>
                  <a:srgbClr val="F87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FAALİYETLERDEKİ</a:t>
            </a:r>
            <a:r>
              <a:rPr lang="tr-TR" sz="2200" b="1" dirty="0" smtClean="0">
                <a:solidFill>
                  <a:srgbClr val="F87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GELİŞMELER</a:t>
            </a:r>
          </a:p>
          <a:p>
            <a:pPr algn="l">
              <a:spcAft>
                <a:spcPts val="600"/>
              </a:spcAft>
              <a:buClr>
                <a:srgbClr val="F87C00"/>
              </a:buClr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tr-TR" sz="2200" b="1" dirty="0" smtClean="0">
                <a:solidFill>
                  <a:srgbClr val="F87C00"/>
                </a:solidFill>
                <a:latin typeface="+mn-lt"/>
              </a:rPr>
              <a:t> 	Eczacıbaşı-Monrol;</a:t>
            </a:r>
          </a:p>
          <a:p>
            <a:pPr algn="l">
              <a:spcAft>
                <a:spcPts val="0"/>
              </a:spcAft>
              <a:buClr>
                <a:srgbClr val="F87C00"/>
              </a:buClr>
              <a:tabLst>
                <a:tab pos="355600" algn="l"/>
              </a:tabLst>
              <a:defRPr/>
            </a:pPr>
            <a:r>
              <a:rPr lang="tr-TR" sz="2200" b="1" dirty="0" smtClean="0">
                <a:solidFill>
                  <a:srgbClr val="F87C00"/>
                </a:solidFill>
                <a:latin typeface="+mn-lt"/>
              </a:rPr>
              <a:t>	</a:t>
            </a:r>
            <a:r>
              <a:rPr lang="tr-TR" sz="2100" b="1" dirty="0" smtClean="0">
                <a:solidFill>
                  <a:srgbClr val="61695D"/>
                </a:solidFill>
                <a:latin typeface="+mn-lt"/>
              </a:rPr>
              <a:t>2011 yılında </a:t>
            </a:r>
            <a:r>
              <a:rPr lang="tr-TR" sz="2100" b="1" dirty="0" smtClean="0">
                <a:solidFill>
                  <a:srgbClr val="F87C00"/>
                </a:solidFill>
                <a:latin typeface="+mn-lt"/>
              </a:rPr>
              <a:t>İstanbul Teknopark</a:t>
            </a:r>
            <a:r>
              <a:rPr lang="tr-TR" sz="2100" b="1" dirty="0" smtClean="0">
                <a:solidFill>
                  <a:srgbClr val="61695D"/>
                </a:solidFill>
                <a:latin typeface="+mn-lt"/>
              </a:rPr>
              <a:t> ve </a:t>
            </a:r>
            <a:r>
              <a:rPr lang="tr-TR" sz="2100" b="1" dirty="0" smtClean="0">
                <a:solidFill>
                  <a:srgbClr val="F87C00"/>
                </a:solidFill>
              </a:rPr>
              <a:t>Antalya</a:t>
            </a:r>
            <a:r>
              <a:rPr lang="tr-TR" sz="2100" b="1" dirty="0" smtClean="0">
                <a:solidFill>
                  <a:srgbClr val="61695D"/>
                </a:solidFill>
              </a:rPr>
              <a:t>’d</a:t>
            </a:r>
            <a:r>
              <a:rPr lang="tr-TR" sz="2100" b="1" dirty="0" smtClean="0">
                <a:solidFill>
                  <a:srgbClr val="61695D"/>
                </a:solidFill>
                <a:latin typeface="+mn-lt"/>
              </a:rPr>
              <a:t>aki radyofarmasötik 	(FDG) üretim tesislerinde üretime başlanmıştır.</a:t>
            </a:r>
          </a:p>
          <a:p>
            <a:pPr algn="l">
              <a:spcAft>
                <a:spcPts val="0"/>
              </a:spcAft>
              <a:buClr>
                <a:srgbClr val="F87C00"/>
              </a:buClr>
              <a:tabLst>
                <a:tab pos="355600" algn="l"/>
              </a:tabLst>
              <a:defRPr/>
            </a:pPr>
            <a:r>
              <a:rPr lang="tr-TR" sz="2100" b="1" dirty="0" smtClean="0">
                <a:solidFill>
                  <a:srgbClr val="61695D"/>
                </a:solidFill>
                <a:latin typeface="+mn-lt"/>
              </a:rPr>
              <a:t>	Yurtiçinde </a:t>
            </a:r>
            <a:r>
              <a:rPr lang="tr-TR" sz="2100" b="1" dirty="0" smtClean="0">
                <a:solidFill>
                  <a:srgbClr val="F87C00"/>
                </a:solidFill>
                <a:latin typeface="+mn-lt"/>
              </a:rPr>
              <a:t>Malatya</a:t>
            </a:r>
            <a:r>
              <a:rPr lang="tr-TR" sz="2100" b="1" dirty="0" smtClean="0">
                <a:solidFill>
                  <a:srgbClr val="61695D"/>
                </a:solidFill>
                <a:latin typeface="+mn-lt"/>
              </a:rPr>
              <a:t>’da, yurtdışında ise </a:t>
            </a:r>
            <a:r>
              <a:rPr lang="tr-TR" sz="2100" b="1" dirty="0" smtClean="0">
                <a:solidFill>
                  <a:srgbClr val="F87C00"/>
                </a:solidFill>
              </a:rPr>
              <a:t>Mısır</a:t>
            </a:r>
            <a:r>
              <a:rPr lang="tr-TR" sz="2100" b="1" dirty="0" smtClean="0">
                <a:solidFill>
                  <a:srgbClr val="61695D"/>
                </a:solidFill>
                <a:latin typeface="+mn-lt"/>
              </a:rPr>
              <a:t> ve </a:t>
            </a:r>
            <a:r>
              <a:rPr lang="tr-TR" sz="2100" b="1" dirty="0" smtClean="0">
                <a:solidFill>
                  <a:srgbClr val="F87C00"/>
                </a:solidFill>
                <a:latin typeface="+mn-lt"/>
              </a:rPr>
              <a:t>Romanya</a:t>
            </a:r>
            <a:r>
              <a:rPr lang="tr-TR" sz="2100" b="1" dirty="0" smtClean="0">
                <a:solidFill>
                  <a:srgbClr val="61695D"/>
                </a:solidFill>
                <a:latin typeface="+mn-lt"/>
              </a:rPr>
              <a:t>’daki </a:t>
            </a:r>
          </a:p>
          <a:p>
            <a:pPr algn="l">
              <a:spcAft>
                <a:spcPts val="400"/>
              </a:spcAft>
              <a:buClr>
                <a:srgbClr val="F87C00"/>
              </a:buClr>
              <a:tabLst>
                <a:tab pos="355600" algn="l"/>
              </a:tabLst>
              <a:defRPr/>
            </a:pPr>
            <a:r>
              <a:rPr lang="tr-TR" sz="2100" b="1" dirty="0" smtClean="0">
                <a:solidFill>
                  <a:srgbClr val="61695D"/>
                </a:solidFill>
                <a:latin typeface="+mn-lt"/>
              </a:rPr>
              <a:t>	FDG üretim tesisi yatırımlarından; </a:t>
            </a:r>
            <a:r>
              <a:rPr lang="tr-TR" sz="2100" b="1" dirty="0" smtClean="0">
                <a:solidFill>
                  <a:srgbClr val="F87C00"/>
                </a:solidFill>
              </a:rPr>
              <a:t>Mısır</a:t>
            </a:r>
            <a:r>
              <a:rPr lang="tr-TR" sz="2100" b="1" dirty="0" smtClean="0">
                <a:solidFill>
                  <a:srgbClr val="61695D"/>
                </a:solidFill>
              </a:rPr>
              <a:t> Mayıs </a:t>
            </a:r>
            <a:r>
              <a:rPr lang="tr-TR" sz="2100" b="1" dirty="0" smtClean="0">
                <a:solidFill>
                  <a:srgbClr val="61695D"/>
                </a:solidFill>
                <a:latin typeface="+mn-lt"/>
              </a:rPr>
              <a:t>2012’de faaliyete 	geçmiş olup, </a:t>
            </a:r>
            <a:r>
              <a:rPr lang="tr-TR" sz="2100" b="1" dirty="0" smtClean="0">
                <a:solidFill>
                  <a:srgbClr val="F87C00"/>
                </a:solidFill>
              </a:rPr>
              <a:t>Malatya</a:t>
            </a:r>
            <a:r>
              <a:rPr lang="tr-TR" sz="2100" b="1" dirty="0" smtClean="0">
                <a:solidFill>
                  <a:srgbClr val="61695D"/>
                </a:solidFill>
              </a:rPr>
              <a:t>  ve </a:t>
            </a:r>
            <a:r>
              <a:rPr lang="tr-TR" sz="2100" b="1" dirty="0" smtClean="0">
                <a:solidFill>
                  <a:srgbClr val="F87C00"/>
                </a:solidFill>
              </a:rPr>
              <a:t>Romanya</a:t>
            </a:r>
            <a:r>
              <a:rPr lang="tr-TR" sz="2100" b="1" dirty="0" smtClean="0">
                <a:solidFill>
                  <a:srgbClr val="61695D"/>
                </a:solidFill>
              </a:rPr>
              <a:t>’nın Haziran 2012’de devreye 	alınması planlanmaktadır.</a:t>
            </a:r>
            <a:endParaRPr lang="tr-TR" sz="2100" b="1" dirty="0" smtClean="0">
              <a:solidFill>
                <a:srgbClr val="61695D"/>
              </a:solidFill>
              <a:latin typeface="+mn-lt"/>
            </a:endParaRPr>
          </a:p>
          <a:p>
            <a:pPr algn="l">
              <a:spcAft>
                <a:spcPts val="0"/>
              </a:spcAft>
              <a:buClr>
                <a:srgbClr val="F87C00"/>
              </a:buClr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tr-TR" sz="2200" b="1" dirty="0" smtClean="0">
                <a:solidFill>
                  <a:srgbClr val="61695D"/>
                </a:solidFill>
              </a:rPr>
              <a:t> 	</a:t>
            </a:r>
            <a:r>
              <a:rPr lang="tr-TR" sz="2100" b="1" dirty="0" smtClean="0">
                <a:solidFill>
                  <a:srgbClr val="F87C00"/>
                </a:solidFill>
              </a:rPr>
              <a:t>Bulgaristan ve Polonya’daki </a:t>
            </a:r>
            <a:r>
              <a:rPr lang="tr-TR" sz="2100" b="1" dirty="0" smtClean="0">
                <a:solidFill>
                  <a:srgbClr val="61695D"/>
                </a:solidFill>
              </a:rPr>
              <a:t>FDG üretim tesisi yatırımlarının 	</a:t>
            </a:r>
            <a:r>
              <a:rPr lang="tr-TR" sz="2100" b="1" dirty="0" smtClean="0">
                <a:solidFill>
                  <a:srgbClr val="61695D"/>
                </a:solidFill>
                <a:latin typeface="+mn-lt"/>
              </a:rPr>
              <a:t>sırasıyla </a:t>
            </a:r>
            <a:r>
              <a:rPr lang="tr-TR" sz="2100" b="1" dirty="0" smtClean="0">
                <a:solidFill>
                  <a:srgbClr val="61695D"/>
                </a:solidFill>
              </a:rPr>
              <a:t>Temmuz 2013 ve </a:t>
            </a:r>
            <a:r>
              <a:rPr lang="tr-TR" sz="2100" b="1" dirty="0" smtClean="0">
                <a:solidFill>
                  <a:srgbClr val="61695D"/>
                </a:solidFill>
                <a:latin typeface="+mn-lt"/>
              </a:rPr>
              <a:t>Ekim 2013 tarihlerinde faaliyete</a:t>
            </a:r>
          </a:p>
          <a:p>
            <a:pPr algn="l">
              <a:spcAft>
                <a:spcPts val="400"/>
              </a:spcAft>
              <a:buClr>
                <a:srgbClr val="F87C00"/>
              </a:buClr>
              <a:tabLst>
                <a:tab pos="355600" algn="l"/>
              </a:tabLst>
              <a:defRPr/>
            </a:pPr>
            <a:r>
              <a:rPr lang="tr-TR" sz="2100" b="1" dirty="0" smtClean="0">
                <a:solidFill>
                  <a:srgbClr val="61695D"/>
                </a:solidFill>
                <a:latin typeface="+mn-lt"/>
              </a:rPr>
              <a:t>	geçmesi planlanmaktadır. </a:t>
            </a:r>
            <a:r>
              <a:rPr lang="tr-TR" sz="2100" b="1" dirty="0" smtClean="0">
                <a:solidFill>
                  <a:srgbClr val="F87C00"/>
                </a:solidFill>
                <a:latin typeface="+mn-lt"/>
              </a:rPr>
              <a:t> </a:t>
            </a:r>
          </a:p>
          <a:p>
            <a:pPr algn="l">
              <a:spcAft>
                <a:spcPts val="0"/>
              </a:spcAft>
              <a:buClr>
                <a:srgbClr val="F87C00"/>
              </a:buClr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tr-TR" sz="2200" b="1" dirty="0" smtClean="0">
                <a:solidFill>
                  <a:srgbClr val="F87C00"/>
                </a:solidFill>
                <a:latin typeface="+mn-lt"/>
              </a:rPr>
              <a:t> 	</a:t>
            </a:r>
            <a:r>
              <a:rPr lang="tr-TR" sz="2100" b="1" dirty="0" smtClean="0">
                <a:solidFill>
                  <a:srgbClr val="F87C00"/>
                </a:solidFill>
                <a:latin typeface="+mn-lt"/>
              </a:rPr>
              <a:t>Nükleer tıp sektöründe Ar-Ge alanında </a:t>
            </a:r>
            <a:r>
              <a:rPr lang="tr-TR" sz="2100" b="1" dirty="0" smtClean="0">
                <a:solidFill>
                  <a:srgbClr val="61695D"/>
                </a:solidFill>
                <a:latin typeface="+mn-lt"/>
              </a:rPr>
              <a:t>faaliyet</a:t>
            </a:r>
            <a:r>
              <a:rPr lang="tr-TR" sz="2100" b="1" dirty="0" smtClean="0">
                <a:solidFill>
                  <a:srgbClr val="F87C00"/>
                </a:solidFill>
                <a:latin typeface="+mn-lt"/>
              </a:rPr>
              <a:t> </a:t>
            </a:r>
            <a:r>
              <a:rPr lang="tr-TR" sz="2100" b="1" dirty="0" smtClean="0">
                <a:solidFill>
                  <a:srgbClr val="61695D"/>
                </a:solidFill>
                <a:latin typeface="+mn-lt"/>
              </a:rPr>
              <a:t>gösteren</a:t>
            </a:r>
            <a:r>
              <a:rPr lang="tr-TR" sz="2100" b="1" dirty="0" smtClean="0">
                <a:solidFill>
                  <a:srgbClr val="F87C00"/>
                </a:solidFill>
                <a:latin typeface="+mn-lt"/>
              </a:rPr>
              <a:t> </a:t>
            </a:r>
          </a:p>
          <a:p>
            <a:pPr algn="l">
              <a:spcAft>
                <a:spcPts val="0"/>
              </a:spcAft>
              <a:buClr>
                <a:srgbClr val="F87C00"/>
              </a:buClr>
              <a:tabLst>
                <a:tab pos="355600" algn="l"/>
              </a:tabLst>
              <a:defRPr/>
            </a:pPr>
            <a:r>
              <a:rPr lang="tr-TR" sz="2100" b="1" dirty="0" smtClean="0">
                <a:solidFill>
                  <a:srgbClr val="F87C00"/>
                </a:solidFill>
                <a:latin typeface="+mn-lt"/>
              </a:rPr>
              <a:t>	Moleküler Görüntüleme Tic. ve San. A.Ş.</a:t>
            </a:r>
            <a:r>
              <a:rPr lang="tr-TR" sz="2100" b="1" dirty="0" smtClean="0">
                <a:solidFill>
                  <a:srgbClr val="61695D"/>
                </a:solidFill>
                <a:latin typeface="+mn-lt"/>
              </a:rPr>
              <a:t>’nin </a:t>
            </a:r>
            <a:r>
              <a:rPr lang="tr-TR" sz="2100" b="1" dirty="0" smtClean="0">
                <a:solidFill>
                  <a:srgbClr val="F87C00"/>
                </a:solidFill>
                <a:latin typeface="+mn-lt"/>
              </a:rPr>
              <a:t>%99,996 </a:t>
            </a:r>
            <a:r>
              <a:rPr lang="tr-TR" sz="2100" b="1" dirty="0" smtClean="0">
                <a:solidFill>
                  <a:srgbClr val="61695D"/>
                </a:solidFill>
                <a:latin typeface="+mn-lt"/>
              </a:rPr>
              <a:t>oranındaki 	hissesinin alımı </a:t>
            </a:r>
            <a:r>
              <a:rPr lang="tr-TR" sz="2100" b="1" dirty="0" smtClean="0">
                <a:solidFill>
                  <a:srgbClr val="F87C00"/>
                </a:solidFill>
                <a:latin typeface="+mn-lt"/>
              </a:rPr>
              <a:t>29 Temmuz 2011 </a:t>
            </a:r>
            <a:r>
              <a:rPr lang="tr-TR" sz="2100" b="1" dirty="0" smtClean="0">
                <a:solidFill>
                  <a:srgbClr val="61695D"/>
                </a:solidFill>
                <a:latin typeface="+mn-lt"/>
              </a:rPr>
              <a:t>tarihi itibariyle tamamlanmış ve 	8.399.995 TL tutarındaki bedel aynı gün nakden ödenmiştir.</a:t>
            </a:r>
            <a:endParaRPr lang="tr-TR" sz="2100" b="1" dirty="0">
              <a:solidFill>
                <a:srgbClr val="61695D"/>
              </a:solidFill>
              <a:latin typeface="+mn-lt"/>
            </a:endParaRPr>
          </a:p>
          <a:p>
            <a:pPr algn="l">
              <a:lnSpc>
                <a:spcPct val="120000"/>
              </a:lnSpc>
              <a:buClr>
                <a:srgbClr val="F87C00"/>
              </a:buClr>
              <a:buFont typeface="Wingdings" pitchFamily="2" charset="2"/>
              <a:buChar char="Ø"/>
              <a:tabLst>
                <a:tab pos="355600" algn="l"/>
              </a:tabLst>
              <a:defRPr/>
            </a:pPr>
            <a:endParaRPr lang="en-AU" sz="2000" b="1" dirty="0">
              <a:solidFill>
                <a:srgbClr val="61695D"/>
              </a:solidFill>
              <a:latin typeface="+mn-lt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91886" y="1421267"/>
            <a:ext cx="201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tr-TR" b="1" dirty="0">
                <a:solidFill>
                  <a:srgbClr val="F87C00"/>
                </a:solidFill>
                <a:latin typeface="+mn-lt"/>
              </a:rPr>
              <a:t>(MİLYON  TL)</a:t>
            </a: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0" y="922338"/>
            <a:ext cx="9144000" cy="0"/>
          </a:xfrm>
          <a:prstGeom prst="line">
            <a:avLst/>
          </a:prstGeom>
          <a:noFill/>
          <a:ln w="34925">
            <a:solidFill>
              <a:srgbClr val="F87C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019175" y="1806808"/>
          <a:ext cx="7399338" cy="4346575"/>
        </p:xfrm>
        <a:graphic>
          <a:graphicData uri="http://schemas.openxmlformats.org/presentationml/2006/ole">
            <p:oleObj spid="_x0000_s7170" name="Worksheet" r:id="rId4" imgW="7932459" imgH="4533972" progId="Excel.Sheet.8">
              <p:embed/>
            </p:oleObj>
          </a:graphicData>
        </a:graphic>
      </p:graphicFrame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-1905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r-TR" sz="2800" b="1" dirty="0" smtClean="0">
                <a:solidFill>
                  <a:srgbClr val="F87C00"/>
                </a:solidFill>
                <a:latin typeface="+mn-lt"/>
              </a:rPr>
              <a:t>2010 </a:t>
            </a:r>
            <a:r>
              <a:rPr lang="tr-TR" sz="2800" b="1" dirty="0">
                <a:solidFill>
                  <a:srgbClr val="F87C00"/>
                </a:solidFill>
                <a:latin typeface="+mn-lt"/>
              </a:rPr>
              <a:t>- </a:t>
            </a:r>
            <a:r>
              <a:rPr lang="tr-TR" sz="2800" b="1" dirty="0" smtClean="0">
                <a:solidFill>
                  <a:srgbClr val="F87C00"/>
                </a:solidFill>
                <a:latin typeface="+mn-lt"/>
              </a:rPr>
              <a:t>2011 </a:t>
            </a:r>
            <a:r>
              <a:rPr lang="tr-TR" sz="2800" b="1" dirty="0">
                <a:solidFill>
                  <a:srgbClr val="F87C00"/>
                </a:solidFill>
                <a:latin typeface="+mn-lt"/>
              </a:rPr>
              <a:t>KONSOLİDE SEGMENT GÖSTERGELERİ </a:t>
            </a:r>
          </a:p>
          <a:p>
            <a:pPr eaLnBrk="0" hangingPunct="0">
              <a:defRPr/>
            </a:pPr>
            <a:r>
              <a:rPr lang="tr-TR" sz="2800" b="1" dirty="0">
                <a:solidFill>
                  <a:srgbClr val="F87C00"/>
                </a:solidFill>
                <a:latin typeface="+mn-lt"/>
              </a:rPr>
              <a:t>– SAĞLIK –</a:t>
            </a:r>
            <a:endParaRPr lang="en-AU" sz="2800" b="1" i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4"/>
          <p:cNvSpPr>
            <a:spLocks noChangeShapeType="1"/>
          </p:cNvSpPr>
          <p:nvPr/>
        </p:nvSpPr>
        <p:spPr bwMode="auto">
          <a:xfrm>
            <a:off x="0" y="889000"/>
            <a:ext cx="9144000" cy="0"/>
          </a:xfrm>
          <a:prstGeom prst="line">
            <a:avLst/>
          </a:prstGeom>
          <a:noFill/>
          <a:ln w="34925">
            <a:solidFill>
              <a:srgbClr val="F87C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0" y="-30163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r-TR" sz="2800" b="1" dirty="0" smtClean="0">
                <a:solidFill>
                  <a:srgbClr val="F87C00"/>
                </a:solidFill>
                <a:latin typeface="+mn-lt"/>
              </a:rPr>
              <a:t>2011 </a:t>
            </a:r>
            <a:r>
              <a:rPr lang="tr-TR" sz="2800" b="1" dirty="0">
                <a:solidFill>
                  <a:srgbClr val="F87C00"/>
                </a:solidFill>
                <a:latin typeface="+mn-lt"/>
              </a:rPr>
              <a:t>KONSOLİDE SEGMENT GELİŞMELERİ </a:t>
            </a:r>
          </a:p>
          <a:p>
            <a:pPr eaLnBrk="0" hangingPunct="0">
              <a:defRPr/>
            </a:pPr>
            <a:r>
              <a:rPr lang="tr-TR" sz="2800" b="1" dirty="0">
                <a:solidFill>
                  <a:srgbClr val="F87C00"/>
                </a:solidFill>
                <a:latin typeface="+mn-lt"/>
              </a:rPr>
              <a:t>– KİŞİSEL BAKIM –</a:t>
            </a:r>
            <a:endParaRPr lang="en-AU" sz="2800" b="1" dirty="0">
              <a:solidFill>
                <a:srgbClr val="F87C00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7650" y="927100"/>
            <a:ext cx="88963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Clr>
                <a:srgbClr val="F87C00"/>
              </a:buClr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tr-TR" sz="2200" b="1" dirty="0">
                <a:solidFill>
                  <a:srgbClr val="61695D"/>
                </a:solidFill>
                <a:latin typeface="+mn-lt"/>
              </a:rPr>
              <a:t> 	</a:t>
            </a:r>
            <a:r>
              <a:rPr lang="tr-TR" sz="2200" b="1" dirty="0" smtClean="0">
                <a:solidFill>
                  <a:srgbClr val="61695D"/>
                </a:solidFill>
                <a:latin typeface="+mn-lt"/>
              </a:rPr>
              <a:t>2011 yılında </a:t>
            </a:r>
            <a:r>
              <a:rPr lang="tr-TR" sz="2200" b="1" dirty="0" smtClean="0">
                <a:solidFill>
                  <a:srgbClr val="61695D"/>
                </a:solidFill>
              </a:rPr>
              <a:t>TL bazında</a:t>
            </a:r>
            <a:r>
              <a:rPr lang="tr-TR" sz="2200" b="1" dirty="0" smtClean="0">
                <a:solidFill>
                  <a:srgbClr val="61695D"/>
                </a:solidFill>
                <a:latin typeface="+mn-lt"/>
              </a:rPr>
              <a:t>;</a:t>
            </a:r>
            <a:endParaRPr lang="tr-TR" sz="2200" b="1" dirty="0">
              <a:solidFill>
                <a:srgbClr val="61695D"/>
              </a:solidFill>
              <a:latin typeface="+mn-lt"/>
            </a:endParaRPr>
          </a:p>
          <a:p>
            <a:pPr marL="719138" algn="l">
              <a:lnSpc>
                <a:spcPct val="120000"/>
              </a:lnSpc>
              <a:buClr>
                <a:srgbClr val="F87C00"/>
              </a:buClr>
              <a:buFont typeface="Wingdings" pitchFamily="2" charset="2"/>
              <a:buChar char="Ø"/>
              <a:tabLst>
                <a:tab pos="355600" algn="l"/>
                <a:tab pos="533400" algn="l"/>
              </a:tabLst>
              <a:defRPr/>
            </a:pPr>
            <a:r>
              <a:rPr lang="tr-TR" sz="2200" b="1" dirty="0">
                <a:solidFill>
                  <a:srgbClr val="61695D"/>
                </a:solidFill>
                <a:latin typeface="+mn-lt"/>
              </a:rPr>
              <a:t> Hızlı Tüketim Ürünleri pazarı </a:t>
            </a:r>
            <a:r>
              <a:rPr lang="tr-TR" sz="2200" b="1" dirty="0" smtClean="0">
                <a:solidFill>
                  <a:srgbClr val="F87C00"/>
                </a:solidFill>
                <a:latin typeface="+mn-lt"/>
              </a:rPr>
              <a:t>%13,2*</a:t>
            </a:r>
            <a:r>
              <a:rPr lang="tr-TR" sz="2200" b="1" dirty="0" smtClean="0">
                <a:solidFill>
                  <a:srgbClr val="61695D"/>
                </a:solidFill>
                <a:latin typeface="+mn-lt"/>
              </a:rPr>
              <a:t>,</a:t>
            </a:r>
            <a:r>
              <a:rPr lang="tr-TR" sz="2200" b="1" dirty="0" smtClean="0">
                <a:solidFill>
                  <a:srgbClr val="F87C00"/>
                </a:solidFill>
                <a:latin typeface="+mn-lt"/>
              </a:rPr>
              <a:t> </a:t>
            </a:r>
            <a:endParaRPr lang="tr-TR" sz="2200" b="1" dirty="0">
              <a:solidFill>
                <a:srgbClr val="F87C00"/>
              </a:solidFill>
              <a:latin typeface="+mn-lt"/>
            </a:endParaRPr>
          </a:p>
          <a:p>
            <a:pPr marL="719138" algn="l">
              <a:lnSpc>
                <a:spcPct val="120000"/>
              </a:lnSpc>
              <a:buClr>
                <a:srgbClr val="F87C00"/>
              </a:buClr>
              <a:buFont typeface="Wingdings" pitchFamily="2" charset="2"/>
              <a:buChar char="Ø"/>
              <a:tabLst>
                <a:tab pos="355600" algn="l"/>
                <a:tab pos="533400" algn="l"/>
              </a:tabLst>
              <a:defRPr/>
            </a:pPr>
            <a:r>
              <a:rPr lang="tr-TR" sz="2200" b="1" dirty="0">
                <a:solidFill>
                  <a:srgbClr val="F87C00"/>
                </a:solidFill>
                <a:latin typeface="+mn-lt"/>
              </a:rPr>
              <a:t> </a:t>
            </a:r>
            <a:r>
              <a:rPr lang="tr-TR" sz="2200" b="1" dirty="0">
                <a:solidFill>
                  <a:srgbClr val="61695D"/>
                </a:solidFill>
                <a:latin typeface="+mn-lt"/>
              </a:rPr>
              <a:t>Kişisel </a:t>
            </a:r>
            <a:r>
              <a:rPr lang="tr-TR" sz="2200" b="1" dirty="0" smtClean="0">
                <a:solidFill>
                  <a:srgbClr val="61695D"/>
                </a:solidFill>
                <a:latin typeface="+mn-lt"/>
              </a:rPr>
              <a:t>Bakım </a:t>
            </a:r>
            <a:r>
              <a:rPr lang="tr-TR" sz="2200" b="1" dirty="0">
                <a:solidFill>
                  <a:srgbClr val="61695D"/>
                </a:solidFill>
                <a:latin typeface="+mn-lt"/>
              </a:rPr>
              <a:t>pazarı </a:t>
            </a:r>
            <a:r>
              <a:rPr lang="tr-TR" sz="2200" b="1" dirty="0" smtClean="0">
                <a:solidFill>
                  <a:srgbClr val="F87C00"/>
                </a:solidFill>
                <a:latin typeface="+mn-lt"/>
              </a:rPr>
              <a:t>%13,4</a:t>
            </a:r>
            <a:r>
              <a:rPr lang="tr-TR" sz="2200" b="1" dirty="0" smtClean="0">
                <a:solidFill>
                  <a:srgbClr val="61695D"/>
                </a:solidFill>
                <a:latin typeface="+mn-lt"/>
              </a:rPr>
              <a:t>,</a:t>
            </a:r>
            <a:endParaRPr lang="tr-TR" sz="2200" b="1" dirty="0">
              <a:solidFill>
                <a:srgbClr val="61695D"/>
              </a:solidFill>
              <a:latin typeface="+mn-lt"/>
            </a:endParaRPr>
          </a:p>
          <a:p>
            <a:pPr marL="719138" algn="l">
              <a:lnSpc>
                <a:spcPct val="120000"/>
              </a:lnSpc>
              <a:buClr>
                <a:srgbClr val="F87C00"/>
              </a:buClr>
              <a:buFont typeface="Wingdings" pitchFamily="2" charset="2"/>
              <a:buChar char="Ø"/>
              <a:tabLst>
                <a:tab pos="355600" algn="l"/>
                <a:tab pos="533400" algn="l"/>
              </a:tabLst>
              <a:defRPr/>
            </a:pPr>
            <a:r>
              <a:rPr lang="tr-TR" sz="2200" b="1" dirty="0">
                <a:solidFill>
                  <a:srgbClr val="61695D"/>
                </a:solidFill>
                <a:latin typeface="+mn-lt"/>
              </a:rPr>
              <a:t> Kozmetik alt pazarı </a:t>
            </a:r>
            <a:r>
              <a:rPr lang="tr-TR" sz="2200" b="1" dirty="0" smtClean="0">
                <a:solidFill>
                  <a:srgbClr val="F87C00"/>
                </a:solidFill>
                <a:latin typeface="+mn-lt"/>
              </a:rPr>
              <a:t>%13,5 </a:t>
            </a:r>
            <a:r>
              <a:rPr lang="tr-TR" sz="2200" b="1" dirty="0">
                <a:solidFill>
                  <a:srgbClr val="F87C00"/>
                </a:solidFill>
              </a:rPr>
              <a:t>oranında </a:t>
            </a:r>
            <a:r>
              <a:rPr lang="tr-TR" sz="2200" b="1" dirty="0">
                <a:solidFill>
                  <a:srgbClr val="F87C00"/>
                </a:solidFill>
                <a:latin typeface="+mn-lt"/>
              </a:rPr>
              <a:t>büyümüştür</a:t>
            </a:r>
            <a:r>
              <a:rPr lang="tr-TR" sz="2200" b="1" dirty="0">
                <a:solidFill>
                  <a:srgbClr val="61695D"/>
                </a:solidFill>
                <a:latin typeface="+mn-lt"/>
              </a:rPr>
              <a:t>. </a:t>
            </a:r>
          </a:p>
          <a:p>
            <a:pPr algn="l">
              <a:lnSpc>
                <a:spcPct val="120000"/>
              </a:lnSpc>
              <a:buClr>
                <a:srgbClr val="F87C00"/>
              </a:buClr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tr-TR" sz="2200" b="1" dirty="0">
                <a:solidFill>
                  <a:srgbClr val="61695D"/>
                </a:solidFill>
                <a:latin typeface="+mn-lt"/>
              </a:rPr>
              <a:t> 	Faaliyette bulunduğumuz tüm alanlarda </a:t>
            </a:r>
            <a:r>
              <a:rPr lang="tr-TR" sz="2200" b="1" dirty="0">
                <a:solidFill>
                  <a:srgbClr val="F87C00"/>
                </a:solidFill>
                <a:latin typeface="+mn-lt"/>
              </a:rPr>
              <a:t>rekabet </a:t>
            </a:r>
            <a:r>
              <a:rPr lang="tr-TR" sz="2200" b="1" dirty="0">
                <a:solidFill>
                  <a:srgbClr val="61695D"/>
                </a:solidFill>
                <a:latin typeface="+mn-lt"/>
              </a:rPr>
              <a:t>artarak </a:t>
            </a:r>
          </a:p>
          <a:p>
            <a:pPr algn="l">
              <a:lnSpc>
                <a:spcPct val="120000"/>
              </a:lnSpc>
              <a:buClr>
                <a:srgbClr val="F87C00"/>
              </a:buClr>
              <a:tabLst>
                <a:tab pos="355600" algn="l"/>
              </a:tabLst>
              <a:defRPr/>
            </a:pPr>
            <a:r>
              <a:rPr lang="tr-TR" sz="2200" b="1" dirty="0">
                <a:solidFill>
                  <a:srgbClr val="61695D"/>
                </a:solidFill>
                <a:latin typeface="+mn-lt"/>
              </a:rPr>
              <a:t>	devam etmiştir.</a:t>
            </a:r>
            <a:endParaRPr lang="en-AU" sz="2200" b="1" dirty="0">
              <a:solidFill>
                <a:srgbClr val="61695D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488" y="3355975"/>
            <a:ext cx="60118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tr-TR" sz="1400" b="1" dirty="0">
                <a:solidFill>
                  <a:srgbClr val="61695D"/>
                </a:solidFill>
                <a:latin typeface="+mn-lt"/>
              </a:rPr>
              <a:t>(*) AC Nielsen, </a:t>
            </a:r>
            <a:r>
              <a:rPr lang="tr-TR" sz="1400" b="1" dirty="0" smtClean="0">
                <a:solidFill>
                  <a:srgbClr val="61695D"/>
                </a:solidFill>
                <a:latin typeface="+mn-lt"/>
              </a:rPr>
              <a:t>2011 </a:t>
            </a:r>
            <a:r>
              <a:rPr lang="tr-TR" sz="1400" b="1" dirty="0">
                <a:solidFill>
                  <a:srgbClr val="61695D"/>
                </a:solidFill>
                <a:latin typeface="+mn-lt"/>
              </a:rPr>
              <a:t>Q4 FMCG Track, Sigara Hariç Toplam Ticaret, TL</a:t>
            </a:r>
            <a:endParaRPr lang="en-US" sz="1400" b="1" dirty="0">
              <a:solidFill>
                <a:srgbClr val="61695D"/>
              </a:solidFill>
              <a:latin typeface="+mn-lt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9571" y="3624943"/>
            <a:ext cx="3397042" cy="250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47663" y="1322388"/>
            <a:ext cx="201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tr-TR" b="1" dirty="0">
                <a:solidFill>
                  <a:srgbClr val="F87C00"/>
                </a:solidFill>
                <a:latin typeface="+mn-lt"/>
                <a:cs typeface="Arial" pitchFamily="34" charset="0"/>
              </a:rPr>
              <a:t>(MİLYON  TL)</a:t>
            </a:r>
          </a:p>
        </p:txBody>
      </p:sp>
      <p:sp>
        <p:nvSpPr>
          <p:cNvPr id="8196" name="Line 6"/>
          <p:cNvSpPr>
            <a:spLocks noChangeShapeType="1"/>
          </p:cNvSpPr>
          <p:nvPr/>
        </p:nvSpPr>
        <p:spPr bwMode="auto">
          <a:xfrm>
            <a:off x="0" y="922338"/>
            <a:ext cx="9144000" cy="0"/>
          </a:xfrm>
          <a:prstGeom prst="line">
            <a:avLst/>
          </a:prstGeom>
          <a:noFill/>
          <a:ln w="34925">
            <a:solidFill>
              <a:srgbClr val="F87C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018268" y="1352544"/>
          <a:ext cx="7094538" cy="4500563"/>
        </p:xfrm>
        <a:graphic>
          <a:graphicData uri="http://schemas.openxmlformats.org/presentationml/2006/ole">
            <p:oleObj spid="_x0000_s8194" name="Worksheet" r:id="rId4" imgW="7932459" imgH="4869149" progId="Excel.Sheet.8">
              <p:embed/>
            </p:oleObj>
          </a:graphicData>
        </a:graphic>
      </p:graphicFrame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0" y="-1905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r-TR" sz="2800" b="1" dirty="0" smtClean="0">
                <a:solidFill>
                  <a:srgbClr val="F87C00"/>
                </a:solidFill>
                <a:latin typeface="+mn-lt"/>
              </a:rPr>
              <a:t>2010 </a:t>
            </a:r>
            <a:r>
              <a:rPr lang="tr-TR" sz="2800" b="1" dirty="0">
                <a:solidFill>
                  <a:srgbClr val="F87C00"/>
                </a:solidFill>
                <a:latin typeface="+mn-lt"/>
              </a:rPr>
              <a:t>- </a:t>
            </a:r>
            <a:r>
              <a:rPr lang="tr-TR" sz="2800" b="1" dirty="0" smtClean="0">
                <a:solidFill>
                  <a:srgbClr val="F87C00"/>
                </a:solidFill>
                <a:latin typeface="+mn-lt"/>
              </a:rPr>
              <a:t>2011 </a:t>
            </a:r>
            <a:r>
              <a:rPr lang="tr-TR" sz="2800" b="1" dirty="0">
                <a:solidFill>
                  <a:srgbClr val="F87C00"/>
                </a:solidFill>
                <a:latin typeface="+mn-lt"/>
              </a:rPr>
              <a:t>KONSOLİDE SEGMENT GÖSTERGELERİ </a:t>
            </a:r>
          </a:p>
          <a:p>
            <a:pPr eaLnBrk="0" hangingPunct="0">
              <a:defRPr/>
            </a:pPr>
            <a:r>
              <a:rPr lang="tr-TR" sz="2800" b="1" dirty="0">
                <a:solidFill>
                  <a:srgbClr val="F87C00"/>
                </a:solidFill>
                <a:latin typeface="+mn-lt"/>
              </a:rPr>
              <a:t>– </a:t>
            </a:r>
            <a:r>
              <a:rPr lang="tr-TR" sz="2800" b="1" dirty="0">
                <a:solidFill>
                  <a:srgbClr val="F87C00"/>
                </a:solidFill>
              </a:rPr>
              <a:t>KİŞİSEL BAKIM</a:t>
            </a:r>
            <a:r>
              <a:rPr lang="tr-TR" sz="2800" b="1" dirty="0">
                <a:solidFill>
                  <a:srgbClr val="F87C00"/>
                </a:solidFill>
                <a:latin typeface="+mn-lt"/>
              </a:rPr>
              <a:t> –</a:t>
            </a:r>
            <a:endParaRPr lang="en-AU" sz="2800" b="1" dirty="0">
              <a:solidFill>
                <a:srgbClr val="F87C00"/>
              </a:solidFill>
              <a:latin typeface="+mn-lt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4"/>
          <p:cNvSpPr>
            <a:spLocks noChangeShapeType="1"/>
          </p:cNvSpPr>
          <p:nvPr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34925">
            <a:solidFill>
              <a:srgbClr val="F87C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0" y="-15875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r-TR" sz="2800" b="1" dirty="0" smtClean="0">
                <a:solidFill>
                  <a:srgbClr val="F87C00"/>
                </a:solidFill>
                <a:latin typeface="+mn-lt"/>
              </a:rPr>
              <a:t>2011 </a:t>
            </a:r>
            <a:r>
              <a:rPr lang="tr-TR" sz="2800" b="1" dirty="0">
                <a:solidFill>
                  <a:srgbClr val="F87C00"/>
                </a:solidFill>
                <a:latin typeface="+mn-lt"/>
              </a:rPr>
              <a:t>KONSOLİDE SEGMENT GELİŞMELERİ </a:t>
            </a:r>
          </a:p>
          <a:p>
            <a:pPr eaLnBrk="0" hangingPunct="0">
              <a:defRPr/>
            </a:pPr>
            <a:r>
              <a:rPr lang="tr-TR" sz="2800" b="1" dirty="0">
                <a:solidFill>
                  <a:srgbClr val="F87C00"/>
                </a:solidFill>
                <a:latin typeface="+mn-lt"/>
              </a:rPr>
              <a:t>– GAYRİMENKUL GELİŞTİRME–</a:t>
            </a:r>
            <a:endParaRPr lang="en-AU" sz="2800" b="1" dirty="0">
              <a:solidFill>
                <a:srgbClr val="F87C00"/>
              </a:solidFill>
              <a:latin typeface="+mn-lt"/>
            </a:endParaRPr>
          </a:p>
        </p:txBody>
      </p:sp>
      <p:sp>
        <p:nvSpPr>
          <p:cNvPr id="19460" name="Rectangle 11"/>
          <p:cNvSpPr>
            <a:spLocks noChangeArrowheads="1"/>
          </p:cNvSpPr>
          <p:nvPr/>
        </p:nvSpPr>
        <p:spPr bwMode="auto">
          <a:xfrm>
            <a:off x="127000" y="881063"/>
            <a:ext cx="9017000" cy="523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87C00"/>
              </a:buClr>
              <a:tabLst>
                <a:tab pos="355600" algn="l"/>
              </a:tabLst>
              <a:defRPr/>
            </a:pPr>
            <a:r>
              <a:rPr lang="tr-TR" sz="2000" b="1" dirty="0">
                <a:solidFill>
                  <a:srgbClr val="F87C00"/>
                </a:solidFill>
                <a:latin typeface="+mn-lt"/>
              </a:rPr>
              <a:t>	</a:t>
            </a:r>
            <a:r>
              <a:rPr lang="tr-TR" sz="2000" b="1" dirty="0">
                <a:solidFill>
                  <a:srgbClr val="F87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KANYON:</a:t>
            </a:r>
          </a:p>
          <a:p>
            <a:pPr algn="just">
              <a:lnSpc>
                <a:spcPts val="2280"/>
              </a:lnSpc>
              <a:buClr>
                <a:srgbClr val="F87C00"/>
              </a:buClr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tr-TR" sz="2000" b="1" dirty="0" smtClean="0">
                <a:solidFill>
                  <a:srgbClr val="61695D"/>
                </a:solidFill>
                <a:latin typeface="+mn-lt"/>
              </a:rPr>
              <a:t> </a:t>
            </a:r>
            <a:r>
              <a:rPr lang="tr-TR" sz="2000" b="1" dirty="0">
                <a:solidFill>
                  <a:srgbClr val="61695D"/>
                </a:solidFill>
                <a:latin typeface="+mn-lt"/>
              </a:rPr>
              <a:t>	</a:t>
            </a:r>
            <a:r>
              <a:rPr lang="tr-TR" b="1" dirty="0">
                <a:solidFill>
                  <a:srgbClr val="61695D"/>
                </a:solidFill>
                <a:latin typeface="+mn-lt"/>
              </a:rPr>
              <a:t>EİS, </a:t>
            </a:r>
            <a:r>
              <a:rPr lang="tr-TR" b="1" dirty="0">
                <a:solidFill>
                  <a:srgbClr val="F87C00"/>
                </a:solidFill>
                <a:latin typeface="+mn-lt"/>
              </a:rPr>
              <a:t>ofis bloğunun %100</a:t>
            </a:r>
            <a:r>
              <a:rPr lang="tr-TR" b="1" dirty="0">
                <a:solidFill>
                  <a:srgbClr val="61695D"/>
                </a:solidFill>
                <a:latin typeface="+mn-lt"/>
              </a:rPr>
              <a:t>’üne, </a:t>
            </a:r>
            <a:r>
              <a:rPr lang="tr-TR" b="1" dirty="0">
                <a:solidFill>
                  <a:srgbClr val="F87C00"/>
                </a:solidFill>
                <a:latin typeface="+mn-lt"/>
              </a:rPr>
              <a:t>AVM’nin %50</a:t>
            </a:r>
            <a:r>
              <a:rPr lang="tr-TR" b="1" dirty="0">
                <a:solidFill>
                  <a:srgbClr val="61695D"/>
                </a:solidFill>
                <a:latin typeface="+mn-lt"/>
              </a:rPr>
              <a:t>’sine sahiptir.</a:t>
            </a:r>
          </a:p>
          <a:p>
            <a:pPr algn="l">
              <a:lnSpc>
                <a:spcPts val="2280"/>
              </a:lnSpc>
              <a:buClr>
                <a:srgbClr val="F87C00"/>
              </a:buClr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tr-TR" sz="1900" b="1" dirty="0">
                <a:solidFill>
                  <a:srgbClr val="61695D"/>
                </a:solidFill>
                <a:latin typeface="+mn-lt"/>
              </a:rPr>
              <a:t> 	</a:t>
            </a:r>
            <a:r>
              <a:rPr lang="tr-TR" b="1" dirty="0">
                <a:solidFill>
                  <a:srgbClr val="61695D"/>
                </a:solidFill>
                <a:latin typeface="+mn-lt"/>
              </a:rPr>
              <a:t>Kanyon AVM; </a:t>
            </a:r>
            <a:r>
              <a:rPr lang="tr-TR" b="1" dirty="0" smtClean="0">
                <a:solidFill>
                  <a:srgbClr val="61695D"/>
                </a:solidFill>
                <a:latin typeface="+mn-lt"/>
              </a:rPr>
              <a:t>2011 </a:t>
            </a:r>
            <a:r>
              <a:rPr lang="tr-TR" b="1" dirty="0">
                <a:solidFill>
                  <a:srgbClr val="61695D"/>
                </a:solidFill>
                <a:latin typeface="+mn-lt"/>
              </a:rPr>
              <a:t>yılında düzenlenen etkinlikler ile bir alışveriş merkezi 	olmanın ötesinde şehrin kalbinde bir </a:t>
            </a:r>
            <a:r>
              <a:rPr lang="tr-TR" b="1" dirty="0">
                <a:solidFill>
                  <a:srgbClr val="F87C00"/>
                </a:solidFill>
                <a:latin typeface="+mn-lt"/>
              </a:rPr>
              <a:t>yaşam merkezi </a:t>
            </a:r>
            <a:r>
              <a:rPr lang="tr-TR" b="1" dirty="0">
                <a:solidFill>
                  <a:srgbClr val="61695D"/>
                </a:solidFill>
                <a:latin typeface="+mn-lt"/>
              </a:rPr>
              <a:t>olarak yerini almış, 	ilklerin alışveriş merkezi olma özelliğini korumuştur</a:t>
            </a:r>
            <a:r>
              <a:rPr lang="tr-TR" b="1" dirty="0" smtClean="0">
                <a:solidFill>
                  <a:srgbClr val="61695D"/>
                </a:solidFill>
                <a:latin typeface="+mn-lt"/>
              </a:rPr>
              <a:t>.</a:t>
            </a:r>
          </a:p>
          <a:p>
            <a:pPr algn="l">
              <a:lnSpc>
                <a:spcPts val="2280"/>
              </a:lnSpc>
              <a:buClr>
                <a:srgbClr val="F87C00"/>
              </a:buClr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tr-TR" b="1" dirty="0" smtClean="0">
                <a:solidFill>
                  <a:srgbClr val="61695D"/>
                </a:solidFill>
                <a:latin typeface="+mn-lt"/>
              </a:rPr>
              <a:t> 	Perakendenin dinamizmi içerisinde pazara son dönemde girmiş ve </a:t>
            </a:r>
            <a:r>
              <a:rPr lang="tr-TR" b="1" dirty="0" smtClean="0">
                <a:solidFill>
                  <a:srgbClr val="F87C00"/>
                </a:solidFill>
                <a:latin typeface="+mn-lt"/>
              </a:rPr>
              <a:t>yeni 	girecek markalar</a:t>
            </a:r>
            <a:r>
              <a:rPr lang="tr-TR" b="1" dirty="0" smtClean="0">
                <a:solidFill>
                  <a:srgbClr val="61695D"/>
                </a:solidFill>
                <a:latin typeface="+mn-lt"/>
              </a:rPr>
              <a:t>a yer verilmekte ve Kanyon ziyaretçisinin beklentileri 	doğrultusunda ilaveler yapılmaktadır.</a:t>
            </a:r>
          </a:p>
          <a:p>
            <a:pPr algn="l">
              <a:lnSpc>
                <a:spcPts val="2280"/>
              </a:lnSpc>
              <a:buClr>
                <a:srgbClr val="F87C00"/>
              </a:buClr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tr-TR" b="1" dirty="0" smtClean="0">
                <a:solidFill>
                  <a:srgbClr val="61695D"/>
                </a:solidFill>
                <a:latin typeface="+mn-lt"/>
              </a:rPr>
              <a:t> 	Açılan yeni AVM’lerin sektördeki rekabeti artırması yanında, olası ekonomik 	dalgalanmaları da dikkate alarak, Kanyon; </a:t>
            </a:r>
            <a:r>
              <a:rPr lang="tr-TR" b="1" dirty="0" smtClean="0">
                <a:solidFill>
                  <a:srgbClr val="F87C00"/>
                </a:solidFill>
                <a:latin typeface="+mn-lt"/>
              </a:rPr>
              <a:t>farklılık yaratabilme </a:t>
            </a:r>
            <a:r>
              <a:rPr lang="tr-TR" b="1" dirty="0" smtClean="0">
                <a:solidFill>
                  <a:srgbClr val="61695D"/>
                </a:solidFill>
                <a:latin typeface="+mn-lt"/>
              </a:rPr>
              <a:t>yönündeki 	faaliyetler üzerinde (pazarlama aktiviteleri, müşteri çekme ve trafik yaratma 	potansiyeli yüksek olan markaların yerleştirilmesi, marka karmasının 	güçlendirilmesi) yoğunlaşmıştır.</a:t>
            </a:r>
          </a:p>
          <a:p>
            <a:pPr algn="l">
              <a:lnSpc>
                <a:spcPts val="2280"/>
              </a:lnSpc>
              <a:buClr>
                <a:srgbClr val="F87C00"/>
              </a:buClr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tr-TR" b="1" dirty="0" smtClean="0">
                <a:solidFill>
                  <a:srgbClr val="61695D"/>
                </a:solidFill>
              </a:rPr>
              <a:t> 	Kanyon Versiyon 2.0 projesi ile birlikte </a:t>
            </a:r>
            <a:r>
              <a:rPr lang="tr-TR" b="1" dirty="0" smtClean="0">
                <a:solidFill>
                  <a:srgbClr val="F87C00"/>
                </a:solidFill>
              </a:rPr>
              <a:t>15’in üzerinde yeni marka </a:t>
            </a:r>
            <a:r>
              <a:rPr lang="tr-TR" b="1" dirty="0" smtClean="0">
                <a:solidFill>
                  <a:srgbClr val="61695D"/>
                </a:solidFill>
              </a:rPr>
              <a:t>Kanyon’da 	yerini almış olacaktır.</a:t>
            </a:r>
            <a:endParaRPr lang="tr-TR" b="1" dirty="0" smtClean="0">
              <a:solidFill>
                <a:srgbClr val="61695D"/>
              </a:solidFill>
              <a:latin typeface="+mn-lt"/>
            </a:endParaRPr>
          </a:p>
          <a:p>
            <a:pPr algn="l">
              <a:lnSpc>
                <a:spcPts val="2280"/>
              </a:lnSpc>
              <a:buClr>
                <a:srgbClr val="F87C00"/>
              </a:buClr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tr-TR" b="1" dirty="0" smtClean="0">
                <a:solidFill>
                  <a:srgbClr val="61695D"/>
                </a:solidFill>
                <a:latin typeface="+mn-lt"/>
              </a:rPr>
              <a:t> 	2011 yılında Kanyon’un </a:t>
            </a:r>
            <a:r>
              <a:rPr lang="tr-TR" b="1" dirty="0" smtClean="0">
                <a:solidFill>
                  <a:srgbClr val="F87C00"/>
                </a:solidFill>
                <a:latin typeface="+mn-lt"/>
              </a:rPr>
              <a:t>ziyaretçi sayısında %8 oranında artış </a:t>
            </a:r>
            <a:r>
              <a:rPr lang="tr-TR" b="1" dirty="0" smtClean="0">
                <a:solidFill>
                  <a:srgbClr val="61695D"/>
                </a:solidFill>
                <a:latin typeface="+mn-lt"/>
              </a:rPr>
              <a:t>olmuştur.</a:t>
            </a:r>
            <a:endParaRPr lang="tr-TR" b="1" dirty="0">
              <a:solidFill>
                <a:srgbClr val="61695D"/>
              </a:solidFill>
              <a:latin typeface="+mn-lt"/>
            </a:endParaRPr>
          </a:p>
          <a:p>
            <a:pPr algn="l">
              <a:lnSpc>
                <a:spcPct val="120000"/>
              </a:lnSpc>
              <a:buClr>
                <a:srgbClr val="F87C00"/>
              </a:buClr>
              <a:buFont typeface="Wingdings" pitchFamily="2" charset="2"/>
              <a:buChar char="Ø"/>
              <a:tabLst>
                <a:tab pos="355600" algn="l"/>
              </a:tabLst>
              <a:defRPr/>
            </a:pPr>
            <a:endParaRPr lang="tr-TR" sz="1900" b="1" dirty="0">
              <a:solidFill>
                <a:srgbClr val="61695D"/>
              </a:solidFill>
              <a:latin typeface="+mn-lt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3"/>
          <p:cNvSpPr>
            <a:spLocks noChangeShapeType="1"/>
          </p:cNvSpPr>
          <p:nvPr/>
        </p:nvSpPr>
        <p:spPr bwMode="auto">
          <a:xfrm>
            <a:off x="0" y="858838"/>
            <a:ext cx="9144000" cy="0"/>
          </a:xfrm>
          <a:prstGeom prst="line">
            <a:avLst/>
          </a:prstGeom>
          <a:noFill/>
          <a:ln w="34925">
            <a:solidFill>
              <a:srgbClr val="F87C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-65088" y="917575"/>
            <a:ext cx="920908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3413" indent="-450850" algn="l">
              <a:buClr>
                <a:srgbClr val="F87C00"/>
              </a:buClr>
              <a:tabLst>
                <a:tab pos="447675" algn="l"/>
                <a:tab pos="630238" algn="l"/>
              </a:tabLst>
              <a:defRPr/>
            </a:pPr>
            <a:r>
              <a:rPr lang="tr-TR" sz="2000" b="1" dirty="0">
                <a:solidFill>
                  <a:srgbClr val="F87C00"/>
                </a:solidFill>
                <a:latin typeface="+mn-lt"/>
              </a:rPr>
              <a:t>		</a:t>
            </a:r>
            <a:r>
              <a:rPr lang="tr-TR" sz="2000" b="1" dirty="0">
                <a:solidFill>
                  <a:srgbClr val="F87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ORMANADA PROJESİ:</a:t>
            </a:r>
          </a:p>
          <a:p>
            <a:pPr marL="633413" indent="-450850" algn="l">
              <a:buClr>
                <a:srgbClr val="F87C00"/>
              </a:buClr>
              <a:tabLst>
                <a:tab pos="447675" algn="l"/>
                <a:tab pos="630238" algn="l"/>
              </a:tabLst>
              <a:defRPr/>
            </a:pPr>
            <a:endParaRPr lang="tr-TR" sz="1000" b="1" dirty="0">
              <a:solidFill>
                <a:srgbClr val="61695D"/>
              </a:solidFill>
              <a:latin typeface="+mn-lt"/>
            </a:endParaRPr>
          </a:p>
          <a:p>
            <a:pPr marL="633413" indent="-450850" algn="l">
              <a:buClr>
                <a:srgbClr val="F87C00"/>
              </a:buClr>
              <a:buFont typeface="Wingdings" pitchFamily="2" charset="2"/>
              <a:buChar char="Ø"/>
              <a:tabLst>
                <a:tab pos="447675" algn="l"/>
                <a:tab pos="630238" algn="l"/>
              </a:tabLst>
              <a:defRPr/>
            </a:pPr>
            <a:r>
              <a:rPr lang="tr-TR" sz="1900" b="1" dirty="0">
                <a:solidFill>
                  <a:srgbClr val="61695D"/>
                </a:solidFill>
                <a:latin typeface="+mj-lt"/>
              </a:rPr>
              <a:t>Toplam alanı </a:t>
            </a:r>
            <a:r>
              <a:rPr lang="tr-TR" sz="1900" b="1" dirty="0" smtClean="0">
                <a:solidFill>
                  <a:srgbClr val="F87C00"/>
                </a:solidFill>
                <a:latin typeface="+mj-lt"/>
              </a:rPr>
              <a:t>189.462 </a:t>
            </a:r>
            <a:r>
              <a:rPr lang="tr-TR" sz="1900" b="1" dirty="0">
                <a:solidFill>
                  <a:srgbClr val="F87C00"/>
                </a:solidFill>
                <a:latin typeface="+mj-lt"/>
              </a:rPr>
              <a:t>m</a:t>
            </a:r>
            <a:r>
              <a:rPr lang="en-US" sz="1900" b="1" dirty="0">
                <a:solidFill>
                  <a:srgbClr val="F87C00"/>
                </a:solidFill>
                <a:latin typeface="+mj-lt"/>
              </a:rPr>
              <a:t>²</a:t>
            </a:r>
            <a:r>
              <a:rPr lang="tr-TR" sz="1900" b="1" dirty="0">
                <a:solidFill>
                  <a:srgbClr val="F87C00"/>
                </a:solidFill>
                <a:latin typeface="+mj-lt"/>
              </a:rPr>
              <a:t> </a:t>
            </a:r>
            <a:r>
              <a:rPr lang="tr-TR" sz="1900" b="1" dirty="0">
                <a:solidFill>
                  <a:srgbClr val="61695D"/>
                </a:solidFill>
                <a:latin typeface="+mj-lt"/>
              </a:rPr>
              <a:t>olan </a:t>
            </a:r>
            <a:r>
              <a:rPr lang="tr-TR" sz="1900" b="1" dirty="0" smtClean="0">
                <a:solidFill>
                  <a:srgbClr val="61695D"/>
                </a:solidFill>
                <a:latin typeface="+mj-lt"/>
              </a:rPr>
              <a:t>16 </a:t>
            </a:r>
            <a:r>
              <a:rPr lang="tr-TR" sz="1900" b="1" dirty="0">
                <a:solidFill>
                  <a:srgbClr val="61695D"/>
                </a:solidFill>
                <a:latin typeface="+mj-lt"/>
              </a:rPr>
              <a:t>parsel arsanın </a:t>
            </a:r>
            <a:r>
              <a:rPr lang="tr-TR" sz="1900" b="1" dirty="0">
                <a:solidFill>
                  <a:srgbClr val="F87C00"/>
                </a:solidFill>
                <a:latin typeface="+mj-lt"/>
              </a:rPr>
              <a:t>%50’si</a:t>
            </a:r>
            <a:r>
              <a:rPr lang="tr-TR" sz="1900" b="1" dirty="0">
                <a:solidFill>
                  <a:srgbClr val="61695D"/>
                </a:solidFill>
                <a:latin typeface="+mj-lt"/>
              </a:rPr>
              <a:t> EİS’e aittir.</a:t>
            </a:r>
          </a:p>
          <a:p>
            <a:pPr marL="633413" indent="-450850" algn="l">
              <a:buClr>
                <a:srgbClr val="F87C00"/>
              </a:buClr>
              <a:tabLst>
                <a:tab pos="447675" algn="l"/>
                <a:tab pos="630238" algn="l"/>
              </a:tabLst>
              <a:defRPr/>
            </a:pPr>
            <a:endParaRPr lang="tr-TR" sz="600" b="1" dirty="0">
              <a:solidFill>
                <a:srgbClr val="61695D"/>
              </a:solidFill>
              <a:latin typeface="+mj-lt"/>
            </a:endParaRPr>
          </a:p>
          <a:p>
            <a:pPr marL="633413" indent="-450850" algn="l">
              <a:buClr>
                <a:srgbClr val="F87C00"/>
              </a:buClr>
              <a:buFont typeface="Wingdings" pitchFamily="2" charset="2"/>
              <a:buChar char="Ø"/>
              <a:tabLst>
                <a:tab pos="447675" algn="l"/>
                <a:tab pos="630238" algn="l"/>
              </a:tabLst>
              <a:defRPr/>
            </a:pPr>
            <a:r>
              <a:rPr lang="tr-TR" sz="1900" b="1" dirty="0">
                <a:solidFill>
                  <a:srgbClr val="61695D"/>
                </a:solidFill>
                <a:latin typeface="+mj-lt"/>
              </a:rPr>
              <a:t>Gayrimenkuller, imar durumları alınmış arsa niteliğinde olup, </a:t>
            </a:r>
            <a:r>
              <a:rPr lang="tr-TR" sz="1900" b="1" dirty="0">
                <a:solidFill>
                  <a:srgbClr val="F87C00"/>
                </a:solidFill>
                <a:latin typeface="+mj-lt"/>
              </a:rPr>
              <a:t>konut ve kısmen ticari inşaat alanıdır.</a:t>
            </a:r>
          </a:p>
          <a:p>
            <a:pPr marL="633413" indent="-450850" algn="l">
              <a:buClr>
                <a:srgbClr val="F87C00"/>
              </a:buClr>
              <a:tabLst>
                <a:tab pos="447675" algn="l"/>
                <a:tab pos="630238" algn="l"/>
              </a:tabLst>
              <a:defRPr/>
            </a:pPr>
            <a:endParaRPr lang="tr-TR" sz="600" b="1" dirty="0">
              <a:solidFill>
                <a:srgbClr val="61695D"/>
              </a:solidFill>
              <a:latin typeface="+mj-lt"/>
            </a:endParaRPr>
          </a:p>
          <a:p>
            <a:pPr marL="633413" indent="-450850" algn="l">
              <a:buClr>
                <a:srgbClr val="F87C00"/>
              </a:buClr>
              <a:buFont typeface="Wingdings" pitchFamily="2" charset="2"/>
              <a:buChar char="Ø"/>
              <a:tabLst>
                <a:tab pos="447675" algn="l"/>
                <a:tab pos="630238" algn="l"/>
              </a:tabLst>
              <a:defRPr/>
            </a:pPr>
            <a:r>
              <a:rPr lang="tr-TR" sz="1900" b="1" dirty="0" smtClean="0">
                <a:solidFill>
                  <a:srgbClr val="61695D"/>
                </a:solidFill>
                <a:latin typeface="+mj-lt"/>
              </a:rPr>
              <a:t>Satışa konu inşaat alanının yaklaşık </a:t>
            </a:r>
            <a:r>
              <a:rPr lang="tr-TR" sz="1900" b="1" dirty="0" smtClean="0">
                <a:solidFill>
                  <a:srgbClr val="F87C00"/>
                </a:solidFill>
                <a:latin typeface="+mj-lt"/>
              </a:rPr>
              <a:t>94.000</a:t>
            </a:r>
            <a:r>
              <a:rPr lang="tr-TR" sz="1900" b="1" dirty="0" smtClean="0">
                <a:solidFill>
                  <a:srgbClr val="61695D"/>
                </a:solidFill>
                <a:latin typeface="+mj-lt"/>
              </a:rPr>
              <a:t> </a:t>
            </a:r>
            <a:r>
              <a:rPr lang="tr-TR" sz="1900" b="1" dirty="0" smtClean="0">
                <a:solidFill>
                  <a:srgbClr val="F87C00"/>
                </a:solidFill>
                <a:latin typeface="+mj-lt"/>
              </a:rPr>
              <a:t>m²</a:t>
            </a:r>
            <a:r>
              <a:rPr lang="tr-TR" sz="1900" b="1" dirty="0" smtClean="0">
                <a:solidFill>
                  <a:srgbClr val="61695D"/>
                </a:solidFill>
                <a:latin typeface="+mj-lt"/>
              </a:rPr>
              <a:t> olması öngörülmektedir.</a:t>
            </a:r>
          </a:p>
          <a:p>
            <a:pPr marL="633413" indent="-450850" algn="l">
              <a:buClr>
                <a:srgbClr val="F87C00"/>
              </a:buClr>
              <a:buFont typeface="Wingdings" pitchFamily="2" charset="2"/>
              <a:buChar char="Ø"/>
              <a:tabLst>
                <a:tab pos="447675" algn="l"/>
                <a:tab pos="630238" algn="l"/>
              </a:tabLst>
              <a:defRPr/>
            </a:pPr>
            <a:endParaRPr lang="tr-TR" sz="600" b="1" dirty="0">
              <a:solidFill>
                <a:srgbClr val="61695D"/>
              </a:solidFill>
              <a:latin typeface="+mj-lt"/>
            </a:endParaRPr>
          </a:p>
          <a:p>
            <a:pPr marL="633413" indent="-450850" algn="l">
              <a:buClr>
                <a:srgbClr val="F87C00"/>
              </a:buClr>
              <a:buFont typeface="Wingdings" pitchFamily="2" charset="2"/>
              <a:buChar char="Ø"/>
              <a:tabLst>
                <a:tab pos="447675" algn="l"/>
                <a:tab pos="630238" algn="l"/>
              </a:tabLst>
              <a:defRPr/>
            </a:pPr>
            <a:r>
              <a:rPr lang="tr-TR" sz="1900" b="1" dirty="0">
                <a:solidFill>
                  <a:srgbClr val="F87C00"/>
                </a:solidFill>
                <a:latin typeface="+mj-lt"/>
              </a:rPr>
              <a:t>2010 yılının son çeyreğinde </a:t>
            </a:r>
            <a:r>
              <a:rPr lang="tr-TR" sz="1900" b="1" dirty="0">
                <a:solidFill>
                  <a:srgbClr val="61695D"/>
                </a:solidFill>
                <a:latin typeface="+mj-lt"/>
              </a:rPr>
              <a:t>inşaata </a:t>
            </a:r>
            <a:r>
              <a:rPr lang="tr-TR" sz="1900" b="1" dirty="0" smtClean="0">
                <a:solidFill>
                  <a:srgbClr val="61695D"/>
                </a:solidFill>
                <a:latin typeface="+mj-lt"/>
              </a:rPr>
              <a:t>başlanmış olup, plan dahilinde devam etmektedir.</a:t>
            </a:r>
            <a:endParaRPr lang="tr-TR" sz="1900" b="1" dirty="0">
              <a:solidFill>
                <a:srgbClr val="61695D"/>
              </a:solidFill>
              <a:latin typeface="+mj-lt"/>
            </a:endParaRPr>
          </a:p>
          <a:p>
            <a:pPr marL="633413" indent="-450850" algn="l">
              <a:buClr>
                <a:srgbClr val="F87C00"/>
              </a:buClr>
              <a:tabLst>
                <a:tab pos="447675" algn="l"/>
                <a:tab pos="630238" algn="l"/>
              </a:tabLst>
              <a:defRPr/>
            </a:pPr>
            <a:endParaRPr lang="tr-TR" sz="600" b="1" dirty="0">
              <a:solidFill>
                <a:srgbClr val="61695D"/>
              </a:solidFill>
              <a:latin typeface="+mj-lt"/>
            </a:endParaRPr>
          </a:p>
          <a:p>
            <a:pPr marL="633413" indent="-450850" algn="l">
              <a:buClr>
                <a:srgbClr val="F87C00"/>
              </a:buClr>
              <a:buFont typeface="Wingdings" pitchFamily="2" charset="2"/>
              <a:buChar char="Ø"/>
              <a:tabLst>
                <a:tab pos="447675" algn="l"/>
                <a:tab pos="630238" algn="l"/>
              </a:tabLst>
              <a:defRPr/>
            </a:pPr>
            <a:r>
              <a:rPr lang="tr-TR" sz="1900" b="1" dirty="0" smtClean="0">
                <a:solidFill>
                  <a:srgbClr val="61695D"/>
                </a:solidFill>
                <a:latin typeface="+mj-lt"/>
              </a:rPr>
              <a:t>İki faz halinde yapılacak inşaatın </a:t>
            </a:r>
            <a:r>
              <a:rPr lang="tr-TR" sz="1900" b="1" dirty="0" smtClean="0">
                <a:solidFill>
                  <a:srgbClr val="F87C00"/>
                </a:solidFill>
                <a:latin typeface="+mj-lt"/>
              </a:rPr>
              <a:t>birinci faz</a:t>
            </a:r>
            <a:r>
              <a:rPr lang="tr-TR" sz="1900" b="1" dirty="0" smtClean="0">
                <a:solidFill>
                  <a:srgbClr val="61695D"/>
                </a:solidFill>
                <a:latin typeface="+mj-lt"/>
              </a:rPr>
              <a:t> teslimlerinin </a:t>
            </a:r>
            <a:r>
              <a:rPr lang="tr-TR" sz="1900" b="1" dirty="0" smtClean="0">
                <a:solidFill>
                  <a:srgbClr val="F87C00"/>
                </a:solidFill>
                <a:latin typeface="+mj-lt"/>
              </a:rPr>
              <a:t>2013 yılının </a:t>
            </a:r>
          </a:p>
          <a:p>
            <a:pPr marL="633413" indent="-450850" algn="l">
              <a:buClr>
                <a:srgbClr val="F87C00"/>
              </a:buClr>
              <a:tabLst>
                <a:tab pos="447675" algn="l"/>
                <a:tab pos="630238" algn="l"/>
              </a:tabLst>
              <a:defRPr/>
            </a:pPr>
            <a:r>
              <a:rPr lang="tr-TR" sz="1900" b="1" dirty="0" smtClean="0">
                <a:solidFill>
                  <a:srgbClr val="F87C00"/>
                </a:solidFill>
                <a:latin typeface="+mj-lt"/>
              </a:rPr>
              <a:t>		ilk yarısında</a:t>
            </a:r>
            <a:r>
              <a:rPr lang="tr-TR" sz="1900" b="1" dirty="0" smtClean="0">
                <a:solidFill>
                  <a:srgbClr val="61695D"/>
                </a:solidFill>
                <a:latin typeface="+mj-lt"/>
              </a:rPr>
              <a:t>, </a:t>
            </a:r>
            <a:r>
              <a:rPr lang="tr-TR" sz="1900" b="1" dirty="0" smtClean="0">
                <a:solidFill>
                  <a:srgbClr val="F87C00"/>
                </a:solidFill>
                <a:latin typeface="+mj-lt"/>
              </a:rPr>
              <a:t>ikinci faz </a:t>
            </a:r>
            <a:r>
              <a:rPr lang="tr-TR" sz="1900" b="1" dirty="0" smtClean="0">
                <a:solidFill>
                  <a:srgbClr val="61695D"/>
                </a:solidFill>
                <a:latin typeface="+mj-lt"/>
              </a:rPr>
              <a:t>teslimleri de</a:t>
            </a:r>
            <a:r>
              <a:rPr lang="tr-TR" sz="1900" b="1" dirty="0" smtClean="0">
                <a:solidFill>
                  <a:srgbClr val="F87C00"/>
                </a:solidFill>
                <a:latin typeface="+mj-lt"/>
              </a:rPr>
              <a:t> 2013 </a:t>
            </a:r>
          </a:p>
          <a:p>
            <a:pPr marL="633413" indent="-450850" algn="l">
              <a:buClr>
                <a:srgbClr val="F87C00"/>
              </a:buClr>
              <a:tabLst>
                <a:tab pos="447675" algn="l"/>
                <a:tab pos="630238" algn="l"/>
              </a:tabLst>
              <a:defRPr/>
            </a:pPr>
            <a:r>
              <a:rPr lang="tr-TR" sz="1900" b="1" dirty="0" smtClean="0">
                <a:solidFill>
                  <a:srgbClr val="F87C00"/>
                </a:solidFill>
                <a:latin typeface="+mj-lt"/>
              </a:rPr>
              <a:t>		yılının son üç aylık döneminde</a:t>
            </a:r>
            <a:r>
              <a:rPr lang="tr-TR" sz="1900" b="1" dirty="0" smtClean="0">
                <a:solidFill>
                  <a:srgbClr val="61695D"/>
                </a:solidFill>
                <a:latin typeface="+mj-lt"/>
              </a:rPr>
              <a:t> </a:t>
            </a:r>
          </a:p>
          <a:p>
            <a:pPr marL="633413" indent="-450850" algn="l">
              <a:buClr>
                <a:srgbClr val="F87C00"/>
              </a:buClr>
              <a:tabLst>
                <a:tab pos="447675" algn="l"/>
                <a:tab pos="630238" algn="l"/>
              </a:tabLst>
              <a:defRPr/>
            </a:pPr>
            <a:r>
              <a:rPr lang="tr-TR" sz="1900" b="1" dirty="0" smtClean="0">
                <a:solidFill>
                  <a:srgbClr val="61695D"/>
                </a:solidFill>
                <a:latin typeface="+mj-lt"/>
              </a:rPr>
              <a:t>		gerçekleşmesi öngörülmektedir.</a:t>
            </a:r>
          </a:p>
          <a:p>
            <a:pPr marL="633413" indent="-450850" algn="l">
              <a:buClr>
                <a:srgbClr val="F87C00"/>
              </a:buClr>
              <a:tabLst>
                <a:tab pos="447675" algn="l"/>
                <a:tab pos="630238" algn="l"/>
              </a:tabLst>
              <a:defRPr/>
            </a:pPr>
            <a:endParaRPr lang="tr-TR" sz="600" b="1" dirty="0" smtClean="0">
              <a:solidFill>
                <a:srgbClr val="61695D"/>
              </a:solidFill>
              <a:latin typeface="+mj-lt"/>
            </a:endParaRPr>
          </a:p>
          <a:p>
            <a:pPr marL="633413" indent="-450850" algn="l">
              <a:buClr>
                <a:srgbClr val="F87C00"/>
              </a:buClr>
              <a:buFont typeface="Wingdings" pitchFamily="2" charset="2"/>
              <a:buChar char="Ø"/>
              <a:tabLst>
                <a:tab pos="447675" algn="l"/>
                <a:tab pos="630238" algn="l"/>
              </a:tabLst>
              <a:defRPr/>
            </a:pPr>
            <a:r>
              <a:rPr lang="da-DK" sz="1900" b="1" dirty="0" smtClean="0">
                <a:solidFill>
                  <a:srgbClr val="61695D"/>
                </a:solidFill>
                <a:latin typeface="+mj-lt"/>
              </a:rPr>
              <a:t>Projede yer alan </a:t>
            </a:r>
            <a:r>
              <a:rPr lang="da-DK" sz="1900" b="1" dirty="0" smtClean="0">
                <a:solidFill>
                  <a:srgbClr val="F87C00"/>
                </a:solidFill>
                <a:latin typeface="+mj-lt"/>
              </a:rPr>
              <a:t>konut sayısı 269 </a:t>
            </a:r>
            <a:r>
              <a:rPr lang="da-DK" sz="1900" b="1" dirty="0" smtClean="0">
                <a:solidFill>
                  <a:srgbClr val="61695D"/>
                </a:solidFill>
                <a:latin typeface="+mj-lt"/>
              </a:rPr>
              <a:t>adettir. </a:t>
            </a:r>
            <a:endParaRPr lang="tr-TR" sz="1900" b="1" dirty="0" smtClean="0">
              <a:solidFill>
                <a:srgbClr val="61695D"/>
              </a:solidFill>
              <a:latin typeface="+mj-lt"/>
            </a:endParaRPr>
          </a:p>
          <a:p>
            <a:pPr marL="633413" indent="-450850" algn="l">
              <a:buClr>
                <a:srgbClr val="F87C00"/>
              </a:buClr>
              <a:buFont typeface="Wingdings" pitchFamily="2" charset="2"/>
              <a:buChar char="Ø"/>
              <a:tabLst>
                <a:tab pos="447675" algn="l"/>
                <a:tab pos="630238" algn="l"/>
              </a:tabLst>
              <a:defRPr/>
            </a:pPr>
            <a:endParaRPr lang="tr-TR" sz="1900" b="1" dirty="0">
              <a:solidFill>
                <a:srgbClr val="61695D"/>
              </a:solidFill>
              <a:latin typeface="+mn-lt"/>
            </a:endParaRPr>
          </a:p>
          <a:p>
            <a:pPr marL="633413" indent="-450850" algn="l">
              <a:buClr>
                <a:srgbClr val="F87C00"/>
              </a:buClr>
              <a:tabLst>
                <a:tab pos="447675" algn="l"/>
                <a:tab pos="630238" algn="l"/>
              </a:tabLst>
              <a:defRPr/>
            </a:pPr>
            <a:endParaRPr lang="tr-TR" sz="800" b="1" dirty="0">
              <a:solidFill>
                <a:srgbClr val="61695D"/>
              </a:solidFill>
              <a:latin typeface="+mn-lt"/>
            </a:endParaRP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0" y="-30163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r-TR" sz="2800" b="1" dirty="0" smtClean="0">
                <a:solidFill>
                  <a:srgbClr val="F87C00"/>
                </a:solidFill>
                <a:latin typeface="+mj-lt"/>
              </a:rPr>
              <a:t>2011 </a:t>
            </a:r>
            <a:r>
              <a:rPr lang="tr-TR" sz="2800" b="1" dirty="0">
                <a:solidFill>
                  <a:srgbClr val="F87C00"/>
                </a:solidFill>
                <a:latin typeface="+mj-lt"/>
              </a:rPr>
              <a:t>KONSOLİDE SEGMENT GELİŞMELERİ </a:t>
            </a:r>
          </a:p>
          <a:p>
            <a:pPr eaLnBrk="0" hangingPunct="0">
              <a:defRPr/>
            </a:pPr>
            <a:r>
              <a:rPr lang="tr-TR" sz="2800" b="1" dirty="0">
                <a:solidFill>
                  <a:srgbClr val="F87C00"/>
                </a:solidFill>
                <a:latin typeface="+mj-lt"/>
              </a:rPr>
              <a:t>– GAYRİMENKUL GELİŞTİRME –</a:t>
            </a:r>
            <a:endParaRPr lang="en-AU" sz="2800" b="1" dirty="0">
              <a:solidFill>
                <a:srgbClr val="F87C00"/>
              </a:solidFill>
              <a:latin typeface="+mj-lt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7543" y="3864428"/>
            <a:ext cx="3570514" cy="227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61938" y="1168400"/>
            <a:ext cx="1665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tr-TR" b="1" dirty="0">
                <a:solidFill>
                  <a:srgbClr val="F87C00"/>
                </a:solidFill>
                <a:latin typeface="+mn-lt"/>
              </a:rPr>
              <a:t>(MİLYON  TL)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0" y="922338"/>
            <a:ext cx="9144000" cy="0"/>
          </a:xfrm>
          <a:prstGeom prst="line">
            <a:avLst/>
          </a:prstGeom>
          <a:noFill/>
          <a:ln w="34925">
            <a:solidFill>
              <a:srgbClr val="F87C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9221" name="Line 17"/>
          <p:cNvSpPr>
            <a:spLocks noChangeShapeType="1"/>
          </p:cNvSpPr>
          <p:nvPr/>
        </p:nvSpPr>
        <p:spPr bwMode="auto">
          <a:xfrm flipV="1">
            <a:off x="2282825" y="4075113"/>
            <a:ext cx="1006475" cy="584200"/>
          </a:xfrm>
          <a:prstGeom prst="line">
            <a:avLst/>
          </a:prstGeom>
          <a:noFill/>
          <a:ln w="31750">
            <a:solidFill>
              <a:srgbClr val="FFFF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9222" name="Text Box 18"/>
          <p:cNvSpPr txBox="1">
            <a:spLocks noChangeArrowheads="1"/>
          </p:cNvSpPr>
          <p:nvPr/>
        </p:nvSpPr>
        <p:spPr bwMode="auto">
          <a:xfrm rot="-1873294">
            <a:off x="2778125" y="421481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>
                <a:solidFill>
                  <a:srgbClr val="FFFFFF"/>
                </a:solidFill>
              </a:rPr>
              <a:t>% 22</a:t>
            </a:r>
          </a:p>
        </p:txBody>
      </p:sp>
      <p:sp>
        <p:nvSpPr>
          <p:cNvPr id="9223" name="Line 19"/>
          <p:cNvSpPr>
            <a:spLocks noChangeShapeType="1"/>
          </p:cNvSpPr>
          <p:nvPr/>
        </p:nvSpPr>
        <p:spPr bwMode="auto">
          <a:xfrm flipV="1">
            <a:off x="4551363" y="4495800"/>
            <a:ext cx="712787" cy="373063"/>
          </a:xfrm>
          <a:prstGeom prst="line">
            <a:avLst/>
          </a:prstGeom>
          <a:noFill/>
          <a:ln w="31750">
            <a:solidFill>
              <a:srgbClr val="FFFF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9224" name="Text Box 20"/>
          <p:cNvSpPr txBox="1">
            <a:spLocks noChangeArrowheads="1"/>
          </p:cNvSpPr>
          <p:nvPr/>
        </p:nvSpPr>
        <p:spPr bwMode="auto">
          <a:xfrm rot="-793608">
            <a:off x="5005388" y="4491038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FFFFFF"/>
                </a:solidFill>
              </a:rPr>
              <a:t>% 49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957263" y="1331913"/>
          <a:ext cx="7924800" cy="4859337"/>
        </p:xfrm>
        <a:graphic>
          <a:graphicData uri="http://schemas.openxmlformats.org/presentationml/2006/ole">
            <p:oleObj spid="_x0000_s9218" name="Worksheet" r:id="rId4" imgW="8542100" imgH="4869149" progId="Excel.Sheet.8">
              <p:embed/>
            </p:oleObj>
          </a:graphicData>
        </a:graphic>
      </p:graphicFrame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0" y="-3016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r-TR" sz="2800" b="1" dirty="0" smtClean="0">
                <a:solidFill>
                  <a:srgbClr val="F87C00"/>
                </a:solidFill>
                <a:latin typeface="+mn-lt"/>
              </a:rPr>
              <a:t>2010 </a:t>
            </a:r>
            <a:r>
              <a:rPr lang="tr-TR" sz="2800" b="1" dirty="0">
                <a:solidFill>
                  <a:srgbClr val="F87C00"/>
                </a:solidFill>
                <a:latin typeface="+mn-lt"/>
              </a:rPr>
              <a:t>- </a:t>
            </a:r>
            <a:r>
              <a:rPr lang="tr-TR" sz="2800" b="1" dirty="0" smtClean="0">
                <a:solidFill>
                  <a:srgbClr val="F87C00"/>
                </a:solidFill>
                <a:latin typeface="+mn-lt"/>
              </a:rPr>
              <a:t>2011 </a:t>
            </a:r>
            <a:r>
              <a:rPr lang="tr-TR" sz="2800" b="1" dirty="0">
                <a:solidFill>
                  <a:srgbClr val="F87C00"/>
                </a:solidFill>
                <a:latin typeface="+mn-lt"/>
              </a:rPr>
              <a:t>KONSOLİDE SEGMENT GÖSTERGELERİ </a:t>
            </a:r>
          </a:p>
          <a:p>
            <a:pPr eaLnBrk="0" hangingPunct="0">
              <a:defRPr/>
            </a:pPr>
            <a:r>
              <a:rPr lang="tr-TR" sz="2800" b="1" dirty="0">
                <a:solidFill>
                  <a:srgbClr val="F87C00"/>
                </a:solidFill>
                <a:latin typeface="+mn-lt"/>
              </a:rPr>
              <a:t>– GAYRİMENKUL GELİŞTİRME –</a:t>
            </a:r>
            <a:endParaRPr lang="en-AU" sz="2800" b="1" dirty="0">
              <a:solidFill>
                <a:srgbClr val="F87C00"/>
              </a:solidFill>
              <a:latin typeface="+mn-lt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3" name="Rectangle 3"/>
          <p:cNvSpPr>
            <a:spLocks noChangeArrowheads="1"/>
          </p:cNvSpPr>
          <p:nvPr/>
        </p:nvSpPr>
        <p:spPr bwMode="auto">
          <a:xfrm>
            <a:off x="522288" y="2335213"/>
            <a:ext cx="8202612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6225" indent="-276225" algn="l" eaLnBrk="0" hangingPunct="0">
              <a:buClr>
                <a:srgbClr val="F87C00"/>
              </a:buClr>
              <a:buFont typeface="Wingdings" pitchFamily="2" charset="2"/>
              <a:buChar char="Ø"/>
              <a:tabLst>
                <a:tab pos="6992938" algn="l"/>
              </a:tabLst>
              <a:defRPr/>
            </a:pPr>
            <a:r>
              <a:rPr lang="en-US" sz="4500" b="1" dirty="0">
                <a:solidFill>
                  <a:srgbClr val="F87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tr-TR" sz="4500" b="1" dirty="0">
                <a:solidFill>
                  <a:srgbClr val="6169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Geleceğe İlişkin Stratejiler</a:t>
            </a:r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4925">
            <a:solidFill>
              <a:srgbClr val="F87C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0" y="219075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r-TR" sz="2700" b="1" dirty="0">
                <a:solidFill>
                  <a:srgbClr val="F87C00"/>
                </a:solidFill>
                <a:latin typeface="+mn-lt"/>
              </a:rPr>
              <a:t>ECZACIBAŞI İLAÇ, SINAİ VE FİNANSAL YATIRIMLAR</a:t>
            </a:r>
            <a:endParaRPr lang="en-AU" sz="2700" b="1" dirty="0">
              <a:solidFill>
                <a:srgbClr val="F87C00"/>
              </a:solidFill>
              <a:latin typeface="+mn-lt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0" y="873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r-TR" sz="2800" b="1" dirty="0">
                <a:solidFill>
                  <a:srgbClr val="F87C00"/>
                </a:solidFill>
                <a:latin typeface="+mn-lt"/>
              </a:rPr>
              <a:t>İÇERİK</a:t>
            </a:r>
            <a:endParaRPr lang="en-AU" sz="2800" b="1" dirty="0">
              <a:solidFill>
                <a:srgbClr val="F87C00"/>
              </a:solidFill>
              <a:latin typeface="+mn-lt"/>
            </a:endParaRP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813" y="1055688"/>
            <a:ext cx="8348662" cy="3636962"/>
          </a:xfrm>
        </p:spPr>
        <p:txBody>
          <a:bodyPr>
            <a:spAutoFit/>
          </a:bodyPr>
          <a:lstStyle/>
          <a:p>
            <a:pPr marL="276225" indent="-276225">
              <a:spcBef>
                <a:spcPct val="0"/>
              </a:spcBef>
              <a:buClr>
                <a:srgbClr val="F87C00"/>
              </a:buClr>
              <a:buSzPct val="100000"/>
              <a:buFont typeface="Wingdings" pitchFamily="2" charset="2"/>
              <a:buChar char="Ø"/>
              <a:defRPr/>
            </a:pPr>
            <a:r>
              <a:rPr lang="tr-TR" b="1" dirty="0" smtClean="0">
                <a:solidFill>
                  <a:srgbClr val="61695D"/>
                </a:solidFill>
              </a:rPr>
              <a:t> </a:t>
            </a:r>
            <a:r>
              <a:rPr lang="tr-TR" b="1" kern="1200" dirty="0" smtClean="0">
                <a:solidFill>
                  <a:srgbClr val="61695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Genel Bilgiler</a:t>
            </a:r>
          </a:p>
          <a:p>
            <a:pPr marL="276225" indent="-276225">
              <a:spcBef>
                <a:spcPct val="0"/>
              </a:spcBef>
              <a:buClr>
                <a:srgbClr val="F87C00"/>
              </a:buClr>
              <a:buSzPct val="100000"/>
              <a:buFont typeface="Wingdings" pitchFamily="2" charset="2"/>
              <a:buChar char="Ø"/>
              <a:defRPr/>
            </a:pPr>
            <a:r>
              <a:rPr lang="tr-TR" b="1" dirty="0" smtClean="0">
                <a:solidFill>
                  <a:srgbClr val="61695D"/>
                </a:solidFill>
              </a:rPr>
              <a:t> </a:t>
            </a:r>
            <a:r>
              <a:rPr lang="tr-TR" b="1" kern="1200" dirty="0" smtClean="0">
                <a:solidFill>
                  <a:srgbClr val="61695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Faaliyet Bilgileri</a:t>
            </a:r>
            <a:r>
              <a:rPr lang="en-US" b="1" kern="1200" dirty="0" smtClean="0">
                <a:solidFill>
                  <a:srgbClr val="61695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tr-TR" b="1" kern="1200" dirty="0" smtClean="0">
              <a:solidFill>
                <a:srgbClr val="61695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14400" lvl="2" indent="0">
              <a:spcBef>
                <a:spcPct val="0"/>
              </a:spcBef>
              <a:buClr>
                <a:srgbClr val="F87C00"/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3200" b="1" dirty="0" smtClean="0">
                <a:solidFill>
                  <a:srgbClr val="61695D"/>
                </a:solidFill>
              </a:rPr>
              <a:t> </a:t>
            </a:r>
            <a:r>
              <a:rPr lang="tr-TR" sz="3200" b="1" kern="1200" dirty="0" smtClean="0">
                <a:solidFill>
                  <a:srgbClr val="6169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Konsolide</a:t>
            </a:r>
          </a:p>
          <a:p>
            <a:pPr marL="914400" lvl="2" indent="0">
              <a:spcBef>
                <a:spcPct val="0"/>
              </a:spcBef>
              <a:buClr>
                <a:srgbClr val="F87C00"/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3200" b="1" dirty="0" smtClean="0">
                <a:solidFill>
                  <a:srgbClr val="61695D"/>
                </a:solidFill>
              </a:rPr>
              <a:t> </a:t>
            </a:r>
            <a:r>
              <a:rPr lang="tr-TR" sz="3200" b="1" kern="1200" dirty="0" smtClean="0">
                <a:solidFill>
                  <a:srgbClr val="6169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Sağlık</a:t>
            </a:r>
            <a:endParaRPr lang="en-US" sz="3200" b="1" kern="1200" dirty="0" smtClean="0">
              <a:solidFill>
                <a:srgbClr val="61695D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  <a:p>
            <a:pPr marL="914400" lvl="2" indent="0">
              <a:spcBef>
                <a:spcPct val="0"/>
              </a:spcBef>
              <a:buClr>
                <a:srgbClr val="F87C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3200" b="1" kern="1200" dirty="0" smtClean="0">
                <a:solidFill>
                  <a:srgbClr val="6169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r>
              <a:rPr lang="tr-TR" sz="3200" b="1" kern="1200" dirty="0" smtClean="0">
                <a:solidFill>
                  <a:srgbClr val="6169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Kişisel Bakım</a:t>
            </a:r>
            <a:endParaRPr lang="tr-TR" sz="3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  <a:p>
            <a:pPr marL="914400" lvl="2" indent="0">
              <a:spcBef>
                <a:spcPct val="0"/>
              </a:spcBef>
              <a:buClr>
                <a:srgbClr val="F87C00"/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3200" b="1" kern="1200" dirty="0" smtClean="0">
                <a:solidFill>
                  <a:srgbClr val="6169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Gayrimenkul Geliştirme</a:t>
            </a:r>
          </a:p>
          <a:p>
            <a:pPr marL="276225" indent="-276225">
              <a:lnSpc>
                <a:spcPct val="120000"/>
              </a:lnSpc>
              <a:spcBef>
                <a:spcPct val="0"/>
              </a:spcBef>
              <a:buClr>
                <a:srgbClr val="F87C00"/>
              </a:buClr>
              <a:buSzPct val="100000"/>
              <a:buFont typeface="Wingdings" pitchFamily="2" charset="2"/>
              <a:buChar char="Ø"/>
              <a:defRPr/>
            </a:pPr>
            <a:r>
              <a:rPr lang="tr-TR" b="1" dirty="0" smtClean="0">
                <a:solidFill>
                  <a:srgbClr val="61695D"/>
                </a:solidFill>
              </a:rPr>
              <a:t> </a:t>
            </a:r>
            <a:r>
              <a:rPr lang="tr-TR" b="1" kern="1200" dirty="0" smtClean="0">
                <a:solidFill>
                  <a:srgbClr val="61695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Geleceğe İlişkin Stratejiler</a:t>
            </a:r>
            <a:r>
              <a:rPr lang="en-US" b="1" kern="1200" dirty="0" smtClean="0">
                <a:solidFill>
                  <a:srgbClr val="61695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tr-TR" b="1" kern="1200" dirty="0" smtClean="0">
              <a:solidFill>
                <a:srgbClr val="61695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>
            <a:off x="0" y="614363"/>
            <a:ext cx="9144000" cy="0"/>
          </a:xfrm>
          <a:prstGeom prst="line">
            <a:avLst/>
          </a:prstGeom>
          <a:noFill/>
          <a:ln w="34925">
            <a:solidFill>
              <a:srgbClr val="F87C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7313" y="815975"/>
            <a:ext cx="9144000" cy="521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algn="l">
              <a:spcBef>
                <a:spcPct val="50000"/>
              </a:spcBef>
              <a:buClr>
                <a:srgbClr val="F87C00"/>
              </a:buClr>
              <a:buFont typeface="Wingdings" pitchFamily="2" charset="2"/>
              <a:buNone/>
              <a:tabLst>
                <a:tab pos="263525" algn="l"/>
              </a:tabLst>
              <a:defRPr/>
            </a:pPr>
            <a:r>
              <a:rPr lang="tr-TR" sz="2000" b="1" dirty="0">
                <a:solidFill>
                  <a:srgbClr val="F87C00"/>
                </a:solidFill>
                <a:latin typeface="+mn-lt"/>
              </a:rPr>
              <a:t> </a:t>
            </a:r>
            <a:r>
              <a:rPr lang="tr-TR" sz="2000" b="1" dirty="0" smtClean="0">
                <a:solidFill>
                  <a:srgbClr val="F87C00"/>
                </a:solidFill>
                <a:latin typeface="+mn-lt"/>
              </a:rPr>
              <a:t> </a:t>
            </a:r>
            <a:r>
              <a:rPr lang="tr-TR" sz="2000" b="1" dirty="0" smtClean="0">
                <a:solidFill>
                  <a:srgbClr val="F87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SAĞLIK </a:t>
            </a:r>
            <a:r>
              <a:rPr lang="tr-TR" sz="2000" b="1" dirty="0">
                <a:solidFill>
                  <a:srgbClr val="F87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SEKTÖRÜ</a:t>
            </a:r>
            <a:endParaRPr lang="tr-T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>
              <a:spcBef>
                <a:spcPts val="500"/>
              </a:spcBef>
              <a:buClr>
                <a:srgbClr val="F87C00"/>
              </a:buClr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tr-TR" sz="2000" b="1" dirty="0">
                <a:solidFill>
                  <a:srgbClr val="61695D"/>
                </a:solidFill>
                <a:latin typeface="+mn-lt"/>
              </a:rPr>
              <a:t> 	</a:t>
            </a:r>
            <a:r>
              <a:rPr lang="tr-TR" sz="2000" b="1" dirty="0" smtClean="0">
                <a:solidFill>
                  <a:srgbClr val="61695D"/>
                </a:solidFill>
              </a:rPr>
              <a:t>Güçlü </a:t>
            </a:r>
            <a:r>
              <a:rPr lang="tr-TR" sz="2000" b="1" dirty="0" smtClean="0">
                <a:solidFill>
                  <a:srgbClr val="F87C00"/>
                </a:solidFill>
              </a:rPr>
              <a:t>yeni lisansör, marka ve stratejik ortaklıklar</a:t>
            </a:r>
            <a:r>
              <a:rPr lang="tr-TR" sz="2000" b="1" dirty="0" smtClean="0">
                <a:solidFill>
                  <a:srgbClr val="61695D"/>
                </a:solidFill>
              </a:rPr>
              <a:t> edinmek ve </a:t>
            </a:r>
            <a:r>
              <a:rPr lang="tr-TR" sz="2000" b="1" dirty="0" smtClean="0">
                <a:solidFill>
                  <a:srgbClr val="F87C00"/>
                </a:solidFill>
              </a:rPr>
              <a:t>yeni 	tedavi alanları</a:t>
            </a:r>
            <a:r>
              <a:rPr lang="tr-TR" sz="2000" b="1" dirty="0" smtClean="0">
                <a:solidFill>
                  <a:srgbClr val="61695D"/>
                </a:solidFill>
              </a:rPr>
              <a:t>na</a:t>
            </a:r>
            <a:r>
              <a:rPr lang="tr-TR" sz="2000" b="1" dirty="0" smtClean="0">
                <a:solidFill>
                  <a:srgbClr val="F87C00"/>
                </a:solidFill>
              </a:rPr>
              <a:t> </a:t>
            </a:r>
            <a:r>
              <a:rPr lang="tr-TR" sz="2000" b="1" dirty="0" smtClean="0">
                <a:solidFill>
                  <a:srgbClr val="61695D"/>
                </a:solidFill>
              </a:rPr>
              <a:t>girmek,</a:t>
            </a:r>
            <a:endParaRPr lang="tr-TR" sz="2000" b="1" dirty="0">
              <a:solidFill>
                <a:srgbClr val="61695D"/>
              </a:solidFill>
              <a:latin typeface="+mn-lt"/>
            </a:endParaRPr>
          </a:p>
          <a:p>
            <a:pPr algn="l">
              <a:spcBef>
                <a:spcPts val="500"/>
              </a:spcBef>
              <a:buClr>
                <a:srgbClr val="F87C00"/>
              </a:buClr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tr-TR" sz="2000" b="1" dirty="0">
                <a:solidFill>
                  <a:srgbClr val="F87C00"/>
                </a:solidFill>
                <a:latin typeface="+mn-lt"/>
              </a:rPr>
              <a:t> 	</a:t>
            </a:r>
            <a:r>
              <a:rPr lang="tr-TR" sz="2000" b="1" dirty="0" smtClean="0">
                <a:solidFill>
                  <a:srgbClr val="F87C00"/>
                </a:solidFill>
              </a:rPr>
              <a:t>Ruhsat </a:t>
            </a:r>
            <a:r>
              <a:rPr lang="tr-TR" sz="2000" b="1" dirty="0">
                <a:solidFill>
                  <a:srgbClr val="F87C00"/>
                </a:solidFill>
              </a:rPr>
              <a:t>satın </a:t>
            </a:r>
            <a:r>
              <a:rPr lang="tr-TR" sz="2000" b="1" dirty="0" smtClean="0">
                <a:solidFill>
                  <a:srgbClr val="F87C00"/>
                </a:solidFill>
              </a:rPr>
              <a:t>almalarıyla </a:t>
            </a:r>
            <a:r>
              <a:rPr lang="tr-TR" sz="2000" b="1" dirty="0">
                <a:solidFill>
                  <a:srgbClr val="61695D"/>
                </a:solidFill>
              </a:rPr>
              <a:t>piyasaya kısa zamanda yeni ürünler </a:t>
            </a:r>
            <a:r>
              <a:rPr lang="tr-TR" sz="2000" b="1" dirty="0" smtClean="0">
                <a:solidFill>
                  <a:srgbClr val="61695D"/>
                </a:solidFill>
              </a:rPr>
              <a:t>sunmaya 	devam etmek, </a:t>
            </a:r>
            <a:endParaRPr lang="tr-TR" sz="2000" b="1" dirty="0">
              <a:solidFill>
                <a:srgbClr val="61695D"/>
              </a:solidFill>
              <a:latin typeface="+mn-lt"/>
            </a:endParaRPr>
          </a:p>
          <a:p>
            <a:pPr algn="l">
              <a:spcBef>
                <a:spcPts val="500"/>
              </a:spcBef>
              <a:buClr>
                <a:srgbClr val="F87C00"/>
              </a:buClr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tr-TR" sz="2000" b="1" dirty="0">
                <a:solidFill>
                  <a:srgbClr val="61695D"/>
                </a:solidFill>
                <a:latin typeface="+mn-lt"/>
              </a:rPr>
              <a:t> 	</a:t>
            </a:r>
            <a:r>
              <a:rPr lang="tr-TR" sz="2000" b="1" dirty="0" smtClean="0">
                <a:solidFill>
                  <a:srgbClr val="F87C00"/>
                </a:solidFill>
                <a:latin typeface="+mn-lt"/>
              </a:rPr>
              <a:t>Nükleer tıp alanında </a:t>
            </a:r>
            <a:r>
              <a:rPr lang="tr-TR" sz="2000" b="1" dirty="0" smtClean="0">
                <a:solidFill>
                  <a:srgbClr val="61695D"/>
                </a:solidFill>
              </a:rPr>
              <a:t>yurtiçinde liderliğini korurken, </a:t>
            </a:r>
            <a:r>
              <a:rPr lang="tr-TR" sz="2000" b="1" dirty="0" smtClean="0">
                <a:solidFill>
                  <a:srgbClr val="F87C00"/>
                </a:solidFill>
                <a:latin typeface="+mn-lt"/>
              </a:rPr>
              <a:t>MENA* </a:t>
            </a:r>
            <a:r>
              <a:rPr lang="tr-TR" sz="2000" b="1" dirty="0" smtClean="0">
                <a:solidFill>
                  <a:srgbClr val="61695D"/>
                </a:solidFill>
              </a:rPr>
              <a:t>ve</a:t>
            </a:r>
            <a:r>
              <a:rPr lang="tr-TR" sz="2000" b="1" dirty="0" smtClean="0">
                <a:solidFill>
                  <a:srgbClr val="F87C00"/>
                </a:solidFill>
                <a:latin typeface="+mn-lt"/>
              </a:rPr>
              <a:t> CEE* 	bölgelerinde lider konuma </a:t>
            </a:r>
            <a:r>
              <a:rPr lang="tr-TR" sz="2000" b="1" dirty="0" smtClean="0">
                <a:solidFill>
                  <a:srgbClr val="61695D"/>
                </a:solidFill>
              </a:rPr>
              <a:t>gelebilmek için en kısa sürede </a:t>
            </a:r>
            <a:r>
              <a:rPr lang="tr-TR" sz="2000" b="1" dirty="0" smtClean="0">
                <a:solidFill>
                  <a:srgbClr val="F87C00"/>
                </a:solidFill>
                <a:latin typeface="+mn-lt"/>
              </a:rPr>
              <a:t>yeni üretim 	tesisi </a:t>
            </a:r>
            <a:r>
              <a:rPr lang="tr-TR" sz="2000" b="1" dirty="0" smtClean="0">
                <a:solidFill>
                  <a:srgbClr val="61695D"/>
                </a:solidFill>
              </a:rPr>
              <a:t>ve</a:t>
            </a:r>
            <a:r>
              <a:rPr lang="tr-TR" sz="2000" b="1" dirty="0" smtClean="0">
                <a:solidFill>
                  <a:srgbClr val="F87C00"/>
                </a:solidFill>
                <a:latin typeface="+mn-lt"/>
              </a:rPr>
              <a:t> Ar-Ge yatırımlarını </a:t>
            </a:r>
            <a:r>
              <a:rPr lang="tr-TR" sz="2000" b="1" dirty="0" smtClean="0">
                <a:solidFill>
                  <a:srgbClr val="61695D"/>
                </a:solidFill>
              </a:rPr>
              <a:t>gerçekleştirmek</a:t>
            </a:r>
            <a:r>
              <a:rPr lang="tr-TR" sz="2000" b="1" dirty="0" smtClean="0">
                <a:solidFill>
                  <a:srgbClr val="61695D"/>
                </a:solidFill>
                <a:latin typeface="+mn-lt"/>
              </a:rPr>
              <a:t>,</a:t>
            </a:r>
            <a:endParaRPr lang="tr-TR" sz="2000" b="1" dirty="0">
              <a:solidFill>
                <a:srgbClr val="61695D"/>
              </a:solidFill>
              <a:latin typeface="+mn-lt"/>
            </a:endParaRPr>
          </a:p>
          <a:p>
            <a:pPr algn="l">
              <a:spcBef>
                <a:spcPts val="500"/>
              </a:spcBef>
              <a:buClr>
                <a:srgbClr val="F87C00"/>
              </a:buClr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tr-TR" sz="2000" b="1" dirty="0">
                <a:solidFill>
                  <a:srgbClr val="61695D"/>
                </a:solidFill>
                <a:latin typeface="+mn-lt"/>
              </a:rPr>
              <a:t>	</a:t>
            </a:r>
            <a:r>
              <a:rPr lang="tr-TR" sz="2000" b="1" dirty="0" smtClean="0">
                <a:solidFill>
                  <a:srgbClr val="F87C00"/>
                </a:solidFill>
                <a:latin typeface="+mn-lt"/>
              </a:rPr>
              <a:t>Evde bakım alanında </a:t>
            </a:r>
            <a:r>
              <a:rPr lang="tr-TR" sz="2000" b="1" dirty="0" smtClean="0">
                <a:solidFill>
                  <a:srgbClr val="61695D"/>
                </a:solidFill>
                <a:latin typeface="+mn-lt"/>
              </a:rPr>
              <a:t>Türkiye’deki gelişmeler paralelinde </a:t>
            </a:r>
            <a:r>
              <a:rPr lang="tr-TR" sz="2000" b="1" dirty="0" smtClean="0">
                <a:solidFill>
                  <a:srgbClr val="61695D"/>
                </a:solidFill>
              </a:rPr>
              <a:t>sağlık ve 	teknolojinin entegrasyonu sayesinde </a:t>
            </a:r>
            <a:r>
              <a:rPr lang="tr-TR" sz="2000" b="1" dirty="0" smtClean="0">
                <a:solidFill>
                  <a:srgbClr val="F87C00"/>
                </a:solidFill>
                <a:latin typeface="+mn-lt"/>
              </a:rPr>
              <a:t>telesağlık </a:t>
            </a:r>
            <a:r>
              <a:rPr lang="tr-TR" sz="2000" b="1" dirty="0" smtClean="0">
                <a:solidFill>
                  <a:srgbClr val="61695D"/>
                </a:solidFill>
              </a:rPr>
              <a:t>ile ilgili </a:t>
            </a:r>
            <a:r>
              <a:rPr lang="tr-TR" sz="2000" b="1" dirty="0" smtClean="0">
                <a:solidFill>
                  <a:srgbClr val="61695D"/>
                </a:solidFill>
                <a:latin typeface="+mn-lt"/>
              </a:rPr>
              <a:t>yeni alanlara 	adım atmak,</a:t>
            </a:r>
            <a:endParaRPr lang="tr-TR" sz="2000" b="1" dirty="0">
              <a:solidFill>
                <a:srgbClr val="61695D"/>
              </a:solidFill>
              <a:latin typeface="+mn-lt"/>
            </a:endParaRPr>
          </a:p>
          <a:p>
            <a:pPr algn="l">
              <a:spcBef>
                <a:spcPts val="500"/>
              </a:spcBef>
              <a:buClr>
                <a:srgbClr val="F87C00"/>
              </a:buClr>
              <a:buFont typeface="Wingdings" pitchFamily="2" charset="2"/>
              <a:buChar char="Ø"/>
              <a:tabLst>
                <a:tab pos="263525" algn="l"/>
                <a:tab pos="361950" algn="l"/>
              </a:tabLst>
              <a:defRPr/>
            </a:pPr>
            <a:r>
              <a:rPr lang="tr-TR" sz="2000" b="1" dirty="0">
                <a:solidFill>
                  <a:srgbClr val="61695D"/>
                </a:solidFill>
                <a:latin typeface="+mn-lt"/>
              </a:rPr>
              <a:t> 	Sağlık sektöründe </a:t>
            </a:r>
            <a:r>
              <a:rPr lang="tr-TR" sz="2000" b="1" dirty="0">
                <a:solidFill>
                  <a:srgbClr val="F87C00"/>
                </a:solidFill>
                <a:latin typeface="+mn-lt"/>
              </a:rPr>
              <a:t>yeni alanlara</a:t>
            </a:r>
            <a:r>
              <a:rPr lang="tr-TR" sz="2000" b="1" dirty="0">
                <a:solidFill>
                  <a:srgbClr val="61695D"/>
                </a:solidFill>
                <a:latin typeface="+mn-lt"/>
              </a:rPr>
              <a:t> girmek</a:t>
            </a:r>
            <a:r>
              <a:rPr lang="tr-TR" sz="2000" b="1" dirty="0" smtClean="0">
                <a:solidFill>
                  <a:srgbClr val="61695D"/>
                </a:solidFill>
                <a:latin typeface="+mn-lt"/>
              </a:rPr>
              <a:t>.</a:t>
            </a:r>
          </a:p>
          <a:p>
            <a:pPr algn="l">
              <a:spcBef>
                <a:spcPts val="500"/>
              </a:spcBef>
              <a:buClr>
                <a:srgbClr val="F87C00"/>
              </a:buClr>
              <a:buFont typeface="Wingdings" pitchFamily="2" charset="2"/>
              <a:buChar char="Ø"/>
              <a:tabLst>
                <a:tab pos="263525" algn="l"/>
                <a:tab pos="361950" algn="l"/>
              </a:tabLst>
              <a:defRPr/>
            </a:pPr>
            <a:endParaRPr lang="tr-TR" sz="800" b="1" dirty="0" smtClean="0">
              <a:solidFill>
                <a:srgbClr val="61695D"/>
              </a:solidFill>
              <a:latin typeface="+mn-lt"/>
            </a:endParaRPr>
          </a:p>
          <a:p>
            <a:pPr algn="l">
              <a:spcBef>
                <a:spcPts val="500"/>
              </a:spcBef>
              <a:buClr>
                <a:srgbClr val="F87C00"/>
              </a:buClr>
              <a:tabLst>
                <a:tab pos="263525" algn="l"/>
                <a:tab pos="361950" algn="l"/>
              </a:tabLst>
              <a:defRPr/>
            </a:pPr>
            <a:r>
              <a:rPr lang="tr-TR" sz="1400" b="1" dirty="0" smtClean="0">
                <a:solidFill>
                  <a:srgbClr val="F87C00"/>
                </a:solidFill>
                <a:latin typeface="+mn-lt"/>
              </a:rPr>
              <a:t>		(*) MENA ve CEE bölgeleri: Kuzey Afrika, Ortadoğu, Körfez, Orta ve Doğu Avrupa </a:t>
            </a:r>
            <a:endParaRPr lang="tr-TR" sz="1400" b="1" dirty="0">
              <a:solidFill>
                <a:srgbClr val="F87C00"/>
              </a:solidFill>
              <a:latin typeface="+mn-lt"/>
            </a:endParaRPr>
          </a:p>
          <a:p>
            <a:pPr marL="266700" algn="l">
              <a:spcBef>
                <a:spcPct val="50000"/>
              </a:spcBef>
              <a:buClr>
                <a:srgbClr val="F87C00"/>
              </a:buClr>
              <a:tabLst>
                <a:tab pos="263525" algn="l"/>
              </a:tabLst>
              <a:defRPr/>
            </a:pPr>
            <a:r>
              <a:rPr lang="tr-TR" sz="2000" b="1" dirty="0">
                <a:solidFill>
                  <a:srgbClr val="F87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2000" b="1" dirty="0">
              <a:solidFill>
                <a:srgbClr val="61695D"/>
              </a:solidFill>
              <a:latin typeface="+mn-lt"/>
            </a:endParaRP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0" y="679450"/>
            <a:ext cx="9144000" cy="0"/>
          </a:xfrm>
          <a:prstGeom prst="line">
            <a:avLst/>
          </a:prstGeom>
          <a:noFill/>
          <a:ln w="34925">
            <a:solidFill>
              <a:srgbClr val="F87C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254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r-TR" sz="2800" b="1" dirty="0">
                <a:solidFill>
                  <a:srgbClr val="F87C00"/>
                </a:solidFill>
                <a:latin typeface="+mn-lt"/>
              </a:rPr>
              <a:t>GELECEĞE İLİŞKİN STRATEJİLER</a:t>
            </a:r>
            <a:endParaRPr lang="en-AU" sz="2800" b="1" dirty="0">
              <a:solidFill>
                <a:srgbClr val="F87C00"/>
              </a:solidFill>
              <a:latin typeface="+mn-lt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Text Box 2"/>
          <p:cNvSpPr txBox="1">
            <a:spLocks noChangeArrowheads="1"/>
          </p:cNvSpPr>
          <p:nvPr/>
        </p:nvSpPr>
        <p:spPr bwMode="auto">
          <a:xfrm>
            <a:off x="211138" y="605750"/>
            <a:ext cx="8932862" cy="476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algn="l">
              <a:spcBef>
                <a:spcPct val="50000"/>
              </a:spcBef>
              <a:buClr>
                <a:srgbClr val="F87C00"/>
              </a:buClr>
              <a:tabLst>
                <a:tab pos="263525" algn="l"/>
              </a:tabLst>
              <a:defRPr/>
            </a:pPr>
            <a:r>
              <a:rPr lang="tr-TR" sz="2000" b="1" dirty="0" smtClean="0">
                <a:solidFill>
                  <a:srgbClr val="F87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66700" algn="l">
              <a:spcBef>
                <a:spcPts val="0"/>
              </a:spcBef>
              <a:buClr>
                <a:srgbClr val="F87C00"/>
              </a:buClr>
              <a:tabLst>
                <a:tab pos="263525" algn="l"/>
              </a:tabLst>
              <a:defRPr/>
            </a:pPr>
            <a:r>
              <a:rPr lang="tr-TR" sz="2000" b="1" dirty="0" smtClean="0">
                <a:solidFill>
                  <a:srgbClr val="F87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KİŞİSEL BAKIM</a:t>
            </a:r>
          </a:p>
          <a:p>
            <a:pPr marL="349250" indent="-349250" algn="l">
              <a:spcBef>
                <a:spcPts val="500"/>
              </a:spcBef>
              <a:buClr>
                <a:srgbClr val="F87C00"/>
              </a:buClr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tr-TR" sz="2000" b="1" dirty="0" smtClean="0">
                <a:solidFill>
                  <a:srgbClr val="61695D"/>
                </a:solidFill>
              </a:rPr>
              <a:t>Hızlı Tüketim Ürünleri sektöründe mevcut faaliyet alanlarımızdaki 	</a:t>
            </a:r>
            <a:r>
              <a:rPr lang="tr-TR" sz="2000" b="1" dirty="0" smtClean="0">
                <a:solidFill>
                  <a:srgbClr val="F87C00"/>
                </a:solidFill>
              </a:rPr>
              <a:t>liderliğimizi sürdürmek,</a:t>
            </a:r>
          </a:p>
          <a:p>
            <a:pPr marL="349250" indent="-349250" algn="l">
              <a:spcBef>
                <a:spcPts val="500"/>
              </a:spcBef>
              <a:buClr>
                <a:srgbClr val="F87C00"/>
              </a:buClr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tr-TR" sz="2000" b="1" dirty="0" smtClean="0">
                <a:solidFill>
                  <a:srgbClr val="F87C00"/>
                </a:solidFill>
              </a:rPr>
              <a:t>Öncelikli olarak, </a:t>
            </a:r>
            <a:r>
              <a:rPr lang="tr-TR" sz="2000" b="1" dirty="0" smtClean="0">
                <a:solidFill>
                  <a:srgbClr val="61695D"/>
                </a:solidFill>
              </a:rPr>
              <a:t>sinerji yaratan </a:t>
            </a:r>
            <a:r>
              <a:rPr lang="tr-TR" sz="2000" b="1" dirty="0" smtClean="0">
                <a:solidFill>
                  <a:srgbClr val="F87C00"/>
                </a:solidFill>
              </a:rPr>
              <a:t>yeni “kişisel bakım ürünleri” olmak üzere</a:t>
            </a:r>
            <a:r>
              <a:rPr lang="tr-TR" sz="2000" b="1" dirty="0" smtClean="0">
                <a:solidFill>
                  <a:srgbClr val="61695D"/>
                </a:solidFill>
              </a:rPr>
              <a:t> “hızlı tüketim ürünleri” pazarındaki diğer kategorilere girmek. </a:t>
            </a:r>
          </a:p>
          <a:p>
            <a:pPr marL="349250" indent="-349250" algn="l">
              <a:spcBef>
                <a:spcPct val="50000"/>
              </a:spcBef>
              <a:buClr>
                <a:srgbClr val="F87C00"/>
              </a:buClr>
              <a:buFont typeface="Wingdings" pitchFamily="2" charset="2"/>
              <a:buNone/>
              <a:tabLst>
                <a:tab pos="355600" algn="l"/>
              </a:tabLst>
              <a:defRPr/>
            </a:pPr>
            <a:r>
              <a:rPr lang="tr-TR" sz="2000" b="1" dirty="0">
                <a:solidFill>
                  <a:srgbClr val="F87C00"/>
                </a:solidFill>
                <a:latin typeface="+mn-lt"/>
              </a:rPr>
              <a:t>	</a:t>
            </a:r>
            <a:r>
              <a:rPr lang="tr-TR" sz="2000" b="1" dirty="0" smtClean="0">
                <a:solidFill>
                  <a:srgbClr val="F87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</a:p>
          <a:p>
            <a:pPr marL="349250" indent="-349250" algn="l">
              <a:spcBef>
                <a:spcPct val="50000"/>
              </a:spcBef>
              <a:buClr>
                <a:srgbClr val="F87C00"/>
              </a:buClr>
              <a:buFont typeface="Wingdings" pitchFamily="2" charset="2"/>
              <a:buNone/>
              <a:tabLst>
                <a:tab pos="355600" algn="l"/>
              </a:tabLst>
              <a:defRPr/>
            </a:pPr>
            <a:r>
              <a:rPr lang="tr-TR" sz="2000" b="1" dirty="0" smtClean="0">
                <a:solidFill>
                  <a:srgbClr val="F87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GAYRİMENKUL </a:t>
            </a:r>
            <a:r>
              <a:rPr lang="tr-TR" sz="2000" b="1" dirty="0">
                <a:solidFill>
                  <a:srgbClr val="F87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GELİŞTİRME FAALİYETLERİ</a:t>
            </a:r>
          </a:p>
          <a:p>
            <a:pPr marL="349250" indent="-349250" algn="l">
              <a:spcBef>
                <a:spcPts val="1200"/>
              </a:spcBef>
              <a:buClr>
                <a:srgbClr val="F87C00"/>
              </a:buClr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tr-TR" sz="2000" b="1" dirty="0">
                <a:solidFill>
                  <a:srgbClr val="F87C00"/>
                </a:solidFill>
                <a:latin typeface="+mn-lt"/>
              </a:rPr>
              <a:t>Mevcut projeleri</a:t>
            </a:r>
            <a:r>
              <a:rPr lang="tr-TR" sz="2000" b="1" dirty="0">
                <a:solidFill>
                  <a:srgbClr val="61695D"/>
                </a:solidFill>
                <a:latin typeface="+mn-lt"/>
              </a:rPr>
              <a:t> tamamlamak,</a:t>
            </a:r>
          </a:p>
          <a:p>
            <a:pPr marL="349250" indent="-349250" algn="l">
              <a:spcBef>
                <a:spcPts val="600"/>
              </a:spcBef>
              <a:buClr>
                <a:srgbClr val="F87C00"/>
              </a:buClr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tr-TR" sz="2000" b="1" dirty="0">
                <a:solidFill>
                  <a:srgbClr val="61695D"/>
                </a:solidFill>
                <a:latin typeface="+mn-lt"/>
              </a:rPr>
              <a:t>Gelişme potansiyeli yüksek bölgelerde </a:t>
            </a:r>
            <a:r>
              <a:rPr lang="tr-TR" sz="2000" b="1" dirty="0">
                <a:solidFill>
                  <a:srgbClr val="F87C00"/>
                </a:solidFill>
                <a:latin typeface="+mn-lt"/>
              </a:rPr>
              <a:t>ticari amaçlı yeni gayrimenkul projeleri</a:t>
            </a:r>
            <a:r>
              <a:rPr lang="tr-TR" sz="2000" b="1" dirty="0">
                <a:solidFill>
                  <a:srgbClr val="61695D"/>
                </a:solidFill>
                <a:latin typeface="+mn-lt"/>
              </a:rPr>
              <a:t> geliştirmek.</a:t>
            </a:r>
          </a:p>
          <a:p>
            <a:pPr marL="349250" indent="-349250" algn="l">
              <a:spcBef>
                <a:spcPct val="50000"/>
              </a:spcBef>
              <a:buClr>
                <a:srgbClr val="F87C00"/>
              </a:buClr>
              <a:tabLst>
                <a:tab pos="355600" algn="l"/>
              </a:tabLst>
              <a:defRPr/>
            </a:pPr>
            <a:r>
              <a:rPr lang="tr-TR" sz="2000" dirty="0">
                <a:solidFill>
                  <a:srgbClr val="F87C00"/>
                </a:solidFill>
                <a:latin typeface="+mn-lt"/>
              </a:rPr>
              <a:t>	</a:t>
            </a:r>
            <a:r>
              <a:rPr lang="tr-T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tr-TR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0" y="636588"/>
            <a:ext cx="9144000" cy="0"/>
          </a:xfrm>
          <a:prstGeom prst="line">
            <a:avLst/>
          </a:prstGeom>
          <a:noFill/>
          <a:ln w="34925">
            <a:solidFill>
              <a:srgbClr val="F87C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825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r-TR" sz="2800" b="1" dirty="0">
                <a:solidFill>
                  <a:srgbClr val="F87C00"/>
                </a:solidFill>
                <a:latin typeface="+mn-lt"/>
              </a:rPr>
              <a:t>GELECEĞE İLİŞKİN STRATEJİLER</a:t>
            </a:r>
            <a:endParaRPr lang="en-AU" sz="2800" b="1" dirty="0">
              <a:solidFill>
                <a:srgbClr val="F87C00"/>
              </a:solidFill>
              <a:latin typeface="+mn-lt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WordArt 2"/>
          <p:cNvSpPr>
            <a:spLocks noChangeArrowheads="1" noChangeShapeType="1" noTextEdit="1"/>
          </p:cNvSpPr>
          <p:nvPr/>
        </p:nvSpPr>
        <p:spPr bwMode="auto">
          <a:xfrm>
            <a:off x="395288" y="2370138"/>
            <a:ext cx="8448675" cy="1284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8000" b="1" kern="10">
                <a:ln w="9525">
                  <a:noFill/>
                  <a:round/>
                  <a:headEnd/>
                  <a:tailEnd/>
                </a:ln>
                <a:solidFill>
                  <a:srgbClr val="F87C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TEŞEKKÜRLER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3" name="Rectangle 3"/>
          <p:cNvSpPr>
            <a:spLocks noChangeArrowheads="1"/>
          </p:cNvSpPr>
          <p:nvPr/>
        </p:nvSpPr>
        <p:spPr bwMode="auto">
          <a:xfrm>
            <a:off x="479425" y="1409700"/>
            <a:ext cx="8202613" cy="2632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6225" indent="-276225" algn="l" eaLnBrk="0" hangingPunct="0">
              <a:buClr>
                <a:srgbClr val="F87C00"/>
              </a:buClr>
              <a:buFont typeface="Wingdings" pitchFamily="2" charset="2"/>
              <a:buChar char="Ø"/>
              <a:tabLst>
                <a:tab pos="6992938" algn="l"/>
              </a:tabLst>
              <a:defRPr/>
            </a:pPr>
            <a:r>
              <a:rPr lang="en-US" sz="4500" b="1" dirty="0">
                <a:solidFill>
                  <a:srgbClr val="F87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tr-TR" sz="4500" b="1" dirty="0">
                <a:solidFill>
                  <a:srgbClr val="6169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Genel Bilgiler</a:t>
            </a:r>
          </a:p>
          <a:p>
            <a:pPr lvl="2" algn="l" eaLnBrk="0" hangingPunct="0">
              <a:buClr>
                <a:srgbClr val="F87C00"/>
              </a:buClr>
              <a:buFont typeface="Wingdings" pitchFamily="2" charset="2"/>
              <a:buChar char="Ø"/>
              <a:defRPr/>
            </a:pPr>
            <a:r>
              <a:rPr lang="tr-TR" sz="4000" b="1" dirty="0">
                <a:solidFill>
                  <a:srgbClr val="61695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Ortaklık Yapısı</a:t>
            </a:r>
          </a:p>
          <a:p>
            <a:pPr lvl="2" algn="l" eaLnBrk="0" hangingPunct="0">
              <a:buClr>
                <a:srgbClr val="F87C00"/>
              </a:buClr>
              <a:buFont typeface="Wingdings" pitchFamily="2" charset="2"/>
              <a:buChar char="Ø"/>
              <a:defRPr/>
            </a:pPr>
            <a:r>
              <a:rPr lang="tr-TR" sz="4000" b="1" dirty="0">
                <a:solidFill>
                  <a:srgbClr val="61695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İştirakler ve Ortaklıklar</a:t>
            </a:r>
          </a:p>
          <a:p>
            <a:pPr lvl="2" algn="l" eaLnBrk="0" hangingPunct="0">
              <a:buClr>
                <a:srgbClr val="F87C00"/>
              </a:buClr>
              <a:buFont typeface="Wingdings" pitchFamily="2" charset="2"/>
              <a:buChar char="Ø"/>
              <a:defRPr/>
            </a:pPr>
            <a:r>
              <a:rPr lang="tr-TR" sz="4000" b="1" dirty="0">
                <a:solidFill>
                  <a:srgbClr val="61695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Mevcut Konsolide Yapı</a:t>
            </a: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4925">
            <a:solidFill>
              <a:srgbClr val="F87C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21907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r-TR" sz="2700" b="1" dirty="0">
                <a:solidFill>
                  <a:srgbClr val="F87C00"/>
                </a:solidFill>
                <a:latin typeface="+mn-lt"/>
              </a:rPr>
              <a:t>ECZACIBAŞI İLAÇ, SINAİ VE FİNANSAL YATIRIMLAR</a:t>
            </a:r>
            <a:endParaRPr lang="en-AU" sz="2700" b="1" dirty="0">
              <a:solidFill>
                <a:srgbClr val="F87C00"/>
              </a:solidFill>
              <a:latin typeface="+mn-lt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984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r-TR" sz="2800" b="1" dirty="0">
                <a:solidFill>
                  <a:srgbClr val="F87C00"/>
                </a:solidFill>
                <a:latin typeface="+mn-lt"/>
              </a:rPr>
              <a:t>ORTAKLIK YAPISI</a:t>
            </a:r>
            <a:endParaRPr lang="en-AU" sz="2800" b="1" dirty="0">
              <a:solidFill>
                <a:srgbClr val="F87C00"/>
              </a:solidFill>
              <a:latin typeface="+mn-lt"/>
            </a:endParaRPr>
          </a:p>
        </p:txBody>
      </p:sp>
      <p:graphicFrame>
        <p:nvGraphicFramePr>
          <p:cNvPr id="2050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376238" y="1083818"/>
          <a:ext cx="8397875" cy="3205162"/>
        </p:xfrm>
        <a:graphic>
          <a:graphicData uri="http://schemas.openxmlformats.org/presentationml/2006/ole">
            <p:oleObj spid="_x0000_s2050" name="Worksheet" r:id="rId4" imgW="8008664" imgH="2986968" progId="Excel.Sheet.8">
              <p:embed/>
            </p:oleObj>
          </a:graphicData>
        </a:graphic>
      </p:graphicFrame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0" y="635000"/>
            <a:ext cx="9144000" cy="0"/>
          </a:xfrm>
          <a:prstGeom prst="line">
            <a:avLst/>
          </a:prstGeom>
          <a:noFill/>
          <a:ln w="34925">
            <a:solidFill>
              <a:srgbClr val="F87C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1508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r-TR" sz="2800" b="1" dirty="0">
                <a:solidFill>
                  <a:srgbClr val="F87C00"/>
                </a:solidFill>
                <a:latin typeface="+mn-lt"/>
              </a:rPr>
              <a:t>İŞTİRAKLER VE ORTAKLIKLAR</a:t>
            </a:r>
            <a:endParaRPr lang="en-AU" sz="2800" b="1" dirty="0">
              <a:solidFill>
                <a:srgbClr val="F87C00"/>
              </a:solidFill>
              <a:latin typeface="+mn-lt"/>
            </a:endParaRPr>
          </a:p>
        </p:txBody>
      </p:sp>
      <p:graphicFrame>
        <p:nvGraphicFramePr>
          <p:cNvPr id="3074" name="Object 3"/>
          <p:cNvGraphicFramePr>
            <a:graphicFrameLocks/>
          </p:cNvGraphicFramePr>
          <p:nvPr/>
        </p:nvGraphicFramePr>
        <p:xfrm>
          <a:off x="177800" y="715963"/>
          <a:ext cx="8751888" cy="5545137"/>
        </p:xfrm>
        <a:graphic>
          <a:graphicData uri="http://schemas.openxmlformats.org/presentationml/2006/ole">
            <p:oleObj spid="_x0000_s3074" name="Worksheet" r:id="rId4" imgW="6949347" imgH="4351030" progId="Excel.Sheet.8">
              <p:embed/>
            </p:oleObj>
          </a:graphicData>
        </a:graphic>
      </p:graphicFrame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688975"/>
            <a:ext cx="9144000" cy="0"/>
          </a:xfrm>
          <a:prstGeom prst="line">
            <a:avLst/>
          </a:prstGeom>
          <a:noFill/>
          <a:ln w="34925">
            <a:solidFill>
              <a:srgbClr val="F87C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50798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r-TR" sz="2800" b="1" dirty="0" smtClean="0">
                <a:solidFill>
                  <a:srgbClr val="F87C00"/>
                </a:solidFill>
                <a:latin typeface="+mn-lt"/>
              </a:rPr>
              <a:t>    MEVCUT YAPI</a:t>
            </a:r>
            <a:endParaRPr lang="en-AU" sz="2800" b="1" dirty="0">
              <a:solidFill>
                <a:srgbClr val="F87C00"/>
              </a:solidFill>
              <a:latin typeface="+mn-lt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392488" y="749292"/>
            <a:ext cx="2663825" cy="503238"/>
          </a:xfrm>
          <a:prstGeom prst="rect">
            <a:avLst/>
          </a:prstGeom>
          <a:gradFill rotWithShape="1">
            <a:gsLst>
              <a:gs pos="0">
                <a:srgbClr val="CDCDCD"/>
              </a:gs>
              <a:gs pos="100000">
                <a:srgbClr val="F2F2F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>
              <a:latin typeface="Tahoma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8263" y="1684331"/>
            <a:ext cx="2663825" cy="3225126"/>
          </a:xfrm>
          <a:prstGeom prst="rect">
            <a:avLst/>
          </a:prstGeom>
          <a:gradFill rotWithShape="1">
            <a:gsLst>
              <a:gs pos="0">
                <a:srgbClr val="CDCDCD"/>
              </a:gs>
              <a:gs pos="100000">
                <a:srgbClr val="F2F2F2"/>
              </a:gs>
            </a:gsLst>
            <a:lin ang="5400000" scaled="1"/>
          </a:gradFill>
          <a:ln w="12700">
            <a:solidFill>
              <a:srgbClr val="808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endParaRPr lang="tr-TR" sz="14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808288" y="1684331"/>
            <a:ext cx="2209800" cy="3225126"/>
          </a:xfrm>
          <a:prstGeom prst="rect">
            <a:avLst/>
          </a:prstGeom>
          <a:gradFill rotWithShape="1">
            <a:gsLst>
              <a:gs pos="0">
                <a:srgbClr val="CDCDCD"/>
              </a:gs>
              <a:gs pos="100000">
                <a:srgbClr val="F2F2F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tr-TR" dirty="0">
              <a:latin typeface="+mn-lt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072063" y="1684331"/>
            <a:ext cx="2133600" cy="3236012"/>
          </a:xfrm>
          <a:prstGeom prst="rect">
            <a:avLst/>
          </a:prstGeom>
          <a:gradFill rotWithShape="1">
            <a:gsLst>
              <a:gs pos="0">
                <a:srgbClr val="CDCDCD"/>
              </a:gs>
              <a:gs pos="100000">
                <a:srgbClr val="F2F2F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 dirty="0">
              <a:latin typeface="Tahoma" pitchFamily="34" charset="0"/>
            </a:endParaRPr>
          </a:p>
        </p:txBody>
      </p:sp>
      <p:sp>
        <p:nvSpPr>
          <p:cNvPr id="858119" name="Text Box 7"/>
          <p:cNvSpPr txBox="1">
            <a:spLocks noChangeArrowheads="1"/>
          </p:cNvSpPr>
          <p:nvPr/>
        </p:nvSpPr>
        <p:spPr bwMode="auto">
          <a:xfrm>
            <a:off x="5024438" y="1711317"/>
            <a:ext cx="2241550" cy="240065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tabLst>
                <a:tab pos="92075" algn="l"/>
                <a:tab pos="1524000" algn="r"/>
              </a:tabLst>
              <a:defRPr/>
            </a:pPr>
            <a:endParaRPr lang="tr-TR" sz="600" b="1" dirty="0">
              <a:solidFill>
                <a:srgbClr val="F87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tabLst>
                <a:tab pos="92075" algn="l"/>
                <a:tab pos="1524000" algn="r"/>
              </a:tabLst>
              <a:defRPr/>
            </a:pPr>
            <a:r>
              <a:rPr lang="tr-TR" b="1" dirty="0">
                <a:solidFill>
                  <a:srgbClr val="F87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Gayrimenkul Geliştirme</a:t>
            </a:r>
          </a:p>
          <a:p>
            <a:pPr algn="l">
              <a:tabLst>
                <a:tab pos="92075" algn="l"/>
                <a:tab pos="1524000" algn="r"/>
              </a:tabLst>
              <a:defRPr/>
            </a:pPr>
            <a:endParaRPr lang="tr-TR" sz="1100" b="1" dirty="0">
              <a:solidFill>
                <a:srgbClr val="F87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l">
              <a:buClr>
                <a:srgbClr val="FF0000"/>
              </a:buClr>
              <a:buFontTx/>
              <a:buChar char="•"/>
              <a:tabLst>
                <a:tab pos="92075" algn="l"/>
                <a:tab pos="1524000" algn="r"/>
              </a:tabLst>
              <a:defRPr/>
            </a:pPr>
            <a:r>
              <a:rPr lang="en-US" sz="1000" dirty="0">
                <a:solidFill>
                  <a:srgbClr val="FF3300"/>
                </a:solidFill>
                <a:latin typeface="+mn-lt"/>
              </a:rPr>
              <a:t> </a:t>
            </a:r>
            <a:r>
              <a:rPr lang="tr-TR" sz="1000" dirty="0" smtClean="0">
                <a:solidFill>
                  <a:srgbClr val="FF3300"/>
                </a:solidFill>
                <a:latin typeface="+mn-lt"/>
              </a:rPr>
              <a:t> </a:t>
            </a:r>
            <a:endParaRPr lang="tr-TR" sz="1300" b="1" dirty="0">
              <a:solidFill>
                <a:srgbClr val="FF3300"/>
              </a:solidFill>
              <a:latin typeface="+mn-lt"/>
            </a:endParaRPr>
          </a:p>
          <a:p>
            <a:pPr algn="l">
              <a:buClr>
                <a:schemeClr val="bg2">
                  <a:lumMod val="75000"/>
                </a:schemeClr>
              </a:buClr>
              <a:buFontTx/>
              <a:buChar char="•"/>
              <a:tabLst>
                <a:tab pos="92075" algn="l"/>
                <a:tab pos="1524000" algn="r"/>
              </a:tabLst>
              <a:defRPr/>
            </a:pPr>
            <a:endParaRPr lang="tr-TR" sz="1300" b="1" dirty="0">
              <a:solidFill>
                <a:srgbClr val="61695D"/>
              </a:solidFill>
              <a:latin typeface="+mn-lt"/>
            </a:endParaRPr>
          </a:p>
          <a:p>
            <a:pPr algn="l">
              <a:buClr>
                <a:schemeClr val="bg2">
                  <a:lumMod val="75000"/>
                </a:schemeClr>
              </a:buClr>
              <a:buFontTx/>
              <a:buChar char="•"/>
              <a:tabLst>
                <a:tab pos="92075" algn="l"/>
                <a:tab pos="1524000" algn="r"/>
              </a:tabLst>
              <a:defRPr/>
            </a:pPr>
            <a:r>
              <a:rPr lang="tr-TR" sz="1300" b="1" dirty="0">
                <a:solidFill>
                  <a:srgbClr val="61695D"/>
                </a:solidFill>
                <a:latin typeface="+mn-lt"/>
              </a:rPr>
              <a:t> </a:t>
            </a:r>
            <a:endParaRPr lang="tr-TR" sz="1300" b="1" dirty="0" smtClean="0">
              <a:solidFill>
                <a:srgbClr val="0509C1"/>
              </a:solidFill>
              <a:latin typeface="+mn-lt"/>
            </a:endParaRPr>
          </a:p>
          <a:p>
            <a:pPr algn="l">
              <a:buClr>
                <a:schemeClr val="bg2">
                  <a:lumMod val="75000"/>
                </a:schemeClr>
              </a:buClr>
              <a:tabLst>
                <a:tab pos="92075" algn="l"/>
                <a:tab pos="1524000" algn="r"/>
              </a:tabLst>
              <a:defRPr/>
            </a:pPr>
            <a:endParaRPr lang="tr-TR" sz="1300" b="1" dirty="0" smtClean="0">
              <a:solidFill>
                <a:srgbClr val="61695D"/>
              </a:solidFill>
              <a:latin typeface="+mn-lt"/>
            </a:endParaRPr>
          </a:p>
          <a:p>
            <a:pPr algn="l">
              <a:buClr>
                <a:schemeClr val="bg2">
                  <a:lumMod val="75000"/>
                </a:schemeClr>
              </a:buClr>
              <a:buFontTx/>
              <a:buChar char="•"/>
              <a:tabLst>
                <a:tab pos="92075" algn="l"/>
                <a:tab pos="1524000" algn="r"/>
              </a:tabLst>
              <a:defRPr/>
            </a:pPr>
            <a:r>
              <a:rPr lang="tr-TR" sz="1300" b="1" dirty="0">
                <a:solidFill>
                  <a:srgbClr val="FF3300"/>
                </a:solidFill>
                <a:latin typeface="+mn-lt"/>
              </a:rPr>
              <a:t> </a:t>
            </a:r>
          </a:p>
          <a:p>
            <a:pPr algn="l">
              <a:buFontTx/>
              <a:buChar char="•"/>
              <a:tabLst>
                <a:tab pos="92075" algn="l"/>
                <a:tab pos="1524000" algn="r"/>
              </a:tabLst>
              <a:defRPr/>
            </a:pPr>
            <a:endParaRPr lang="tr-TR" sz="400" b="1" dirty="0">
              <a:solidFill>
                <a:srgbClr val="61695D"/>
              </a:solidFill>
              <a:latin typeface="+mn-lt"/>
            </a:endParaRPr>
          </a:p>
          <a:p>
            <a:pPr algn="l">
              <a:buFontTx/>
              <a:buChar char="•"/>
              <a:tabLst>
                <a:tab pos="92075" algn="l"/>
                <a:tab pos="1524000" algn="r"/>
              </a:tabLst>
              <a:defRPr/>
            </a:pPr>
            <a:endParaRPr lang="tr-TR" sz="400" b="1" dirty="0">
              <a:solidFill>
                <a:srgbClr val="61695D"/>
              </a:solidFill>
              <a:latin typeface="+mn-lt"/>
            </a:endParaRPr>
          </a:p>
          <a:p>
            <a:pPr algn="l">
              <a:buFontTx/>
              <a:buChar char="•"/>
              <a:tabLst>
                <a:tab pos="92075" algn="l"/>
                <a:tab pos="1524000" algn="r"/>
              </a:tabLst>
              <a:defRPr/>
            </a:pPr>
            <a:endParaRPr lang="tr-TR" sz="400" b="1" dirty="0">
              <a:solidFill>
                <a:srgbClr val="61695D"/>
              </a:solidFill>
              <a:latin typeface="+mn-lt"/>
            </a:endParaRPr>
          </a:p>
          <a:p>
            <a:pPr algn="l">
              <a:buFontTx/>
              <a:buChar char="•"/>
              <a:tabLst>
                <a:tab pos="92075" algn="l"/>
                <a:tab pos="1524000" algn="r"/>
              </a:tabLst>
              <a:defRPr/>
            </a:pPr>
            <a:r>
              <a:rPr lang="tr-TR" sz="1300" b="1" dirty="0" smtClean="0">
                <a:solidFill>
                  <a:srgbClr val="6169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tr-TR" sz="1300" b="1" dirty="0">
                <a:solidFill>
                  <a:srgbClr val="6169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</a:t>
            </a:r>
            <a:endParaRPr lang="en-US" sz="1300" b="1" dirty="0">
              <a:solidFill>
                <a:srgbClr val="61695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l">
              <a:tabLst>
                <a:tab pos="92075" algn="l"/>
                <a:tab pos="1524000" algn="r"/>
              </a:tabLst>
              <a:defRPr/>
            </a:pPr>
            <a:r>
              <a:rPr lang="en-US" sz="1000" b="1" dirty="0">
                <a:solidFill>
                  <a:srgbClr val="61695D"/>
                </a:solidFill>
                <a:latin typeface="+mn-lt"/>
              </a:rPr>
              <a:t>       </a:t>
            </a:r>
          </a:p>
        </p:txBody>
      </p:sp>
      <p:sp>
        <p:nvSpPr>
          <p:cNvPr id="858120" name="Text Box 8"/>
          <p:cNvSpPr txBox="1">
            <a:spLocks noChangeArrowheads="1"/>
          </p:cNvSpPr>
          <p:nvPr/>
        </p:nvSpPr>
        <p:spPr bwMode="auto">
          <a:xfrm>
            <a:off x="2827338" y="1682742"/>
            <a:ext cx="2286000" cy="21236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tabLst>
                <a:tab pos="2336800" algn="r"/>
              </a:tabLst>
              <a:defRPr/>
            </a:pPr>
            <a:endParaRPr lang="tr-TR" sz="600" b="1" dirty="0">
              <a:solidFill>
                <a:srgbClr val="F87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tabLst>
                <a:tab pos="2336800" algn="r"/>
              </a:tabLst>
              <a:defRPr/>
            </a:pPr>
            <a:endParaRPr lang="tr-TR" b="1" dirty="0" smtClean="0">
              <a:solidFill>
                <a:srgbClr val="F87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tabLst>
                <a:tab pos="2336800" algn="r"/>
              </a:tabLst>
              <a:defRPr/>
            </a:pPr>
            <a:r>
              <a:rPr lang="tr-TR" b="1" dirty="0" smtClean="0">
                <a:solidFill>
                  <a:srgbClr val="F87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Kişisel </a:t>
            </a:r>
            <a:r>
              <a:rPr lang="tr-TR" b="1" dirty="0">
                <a:solidFill>
                  <a:srgbClr val="F87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Bakım</a:t>
            </a:r>
          </a:p>
          <a:p>
            <a:pPr>
              <a:tabLst>
                <a:tab pos="2336800" algn="r"/>
              </a:tabLst>
              <a:defRPr/>
            </a:pPr>
            <a:endParaRPr lang="tr-TR" sz="1300" b="1" dirty="0">
              <a:solidFill>
                <a:srgbClr val="F87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l">
              <a:buClr>
                <a:schemeClr val="bg2">
                  <a:lumMod val="75000"/>
                </a:schemeClr>
              </a:buClr>
              <a:buFontTx/>
              <a:buChar char="•"/>
              <a:tabLst>
                <a:tab pos="2336800" algn="r"/>
              </a:tabLst>
              <a:defRPr/>
            </a:pPr>
            <a:r>
              <a:rPr lang="tr-TR" sz="1300" dirty="0">
                <a:latin typeface="+mn-lt"/>
              </a:rPr>
              <a:t> </a:t>
            </a:r>
            <a:endParaRPr lang="en-US" sz="1300" b="1" dirty="0">
              <a:solidFill>
                <a:srgbClr val="0509C1"/>
              </a:solidFill>
              <a:latin typeface="+mn-lt"/>
            </a:endParaRPr>
          </a:p>
          <a:p>
            <a:pPr algn="r">
              <a:tabLst>
                <a:tab pos="2336800" algn="r"/>
              </a:tabLst>
              <a:defRPr/>
            </a:pPr>
            <a:r>
              <a:rPr lang="tr-TR" sz="1300" b="1" dirty="0">
                <a:solidFill>
                  <a:srgbClr val="61695D"/>
                </a:solidFill>
                <a:latin typeface="+mn-lt"/>
              </a:rPr>
              <a:t>                       </a:t>
            </a:r>
            <a:r>
              <a:rPr lang="tr-TR" sz="400" b="1" dirty="0">
                <a:solidFill>
                  <a:srgbClr val="61695D"/>
                </a:solidFill>
                <a:latin typeface="+mn-lt"/>
              </a:rPr>
              <a:t> </a:t>
            </a:r>
          </a:p>
          <a:p>
            <a:pPr algn="l">
              <a:buFontTx/>
              <a:buChar char="•"/>
              <a:tabLst>
                <a:tab pos="2336800" algn="r"/>
              </a:tabLst>
              <a:defRPr/>
            </a:pPr>
            <a:r>
              <a:rPr lang="tr-TR" sz="1300" b="1" dirty="0" smtClean="0">
                <a:solidFill>
                  <a:srgbClr val="FF3300"/>
                </a:solidFill>
                <a:latin typeface="+mn-lt"/>
              </a:rPr>
              <a:t> </a:t>
            </a:r>
            <a:endParaRPr lang="en-US" sz="1300" b="1" dirty="0" smtClean="0">
              <a:solidFill>
                <a:srgbClr val="FF0000"/>
              </a:solidFill>
              <a:latin typeface="+mn-lt"/>
            </a:endParaRPr>
          </a:p>
          <a:p>
            <a:pPr algn="r">
              <a:tabLst>
                <a:tab pos="2336800" algn="r"/>
              </a:tabLst>
              <a:defRPr/>
            </a:pPr>
            <a:r>
              <a:rPr lang="tr-TR" sz="1300" b="1" dirty="0" smtClean="0">
                <a:solidFill>
                  <a:srgbClr val="61695D"/>
                </a:solidFill>
                <a:latin typeface="+mn-lt"/>
              </a:rPr>
              <a:t>  	</a:t>
            </a:r>
          </a:p>
          <a:p>
            <a:pPr algn="l">
              <a:buFontTx/>
              <a:buChar char="•"/>
              <a:tabLst>
                <a:tab pos="2336800" algn="r"/>
              </a:tabLst>
              <a:defRPr/>
            </a:pPr>
            <a:r>
              <a:rPr lang="tr-TR" sz="1300" b="1" dirty="0" smtClean="0">
                <a:solidFill>
                  <a:srgbClr val="61695D"/>
                </a:solidFill>
                <a:latin typeface="+mn-lt"/>
              </a:rPr>
              <a:t> </a:t>
            </a:r>
            <a:r>
              <a:rPr lang="tr-TR" sz="1300" b="1" dirty="0">
                <a:solidFill>
                  <a:srgbClr val="61695D"/>
                </a:solidFill>
                <a:latin typeface="+mn-lt"/>
              </a:rPr>
              <a:t>	       </a:t>
            </a:r>
            <a:endParaRPr lang="en-US" sz="1300" b="1" dirty="0">
              <a:solidFill>
                <a:srgbClr val="61695D"/>
              </a:solidFill>
              <a:latin typeface="+mn-lt"/>
            </a:endParaRPr>
          </a:p>
          <a:p>
            <a:pPr algn="l">
              <a:tabLst>
                <a:tab pos="2336800" algn="r"/>
              </a:tabLst>
              <a:defRPr/>
            </a:pPr>
            <a:endParaRPr lang="en-US" sz="1200" b="1" dirty="0">
              <a:solidFill>
                <a:srgbClr val="61695D"/>
              </a:solidFill>
              <a:latin typeface="+mn-lt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549650" y="749292"/>
            <a:ext cx="22891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sz="2400" b="1" dirty="0" smtClean="0">
                <a:solidFill>
                  <a:srgbClr val="F87C00"/>
                </a:solidFill>
                <a:latin typeface="+mn-lt"/>
              </a:rPr>
              <a:t>ECILC</a:t>
            </a:r>
            <a:r>
              <a:rPr lang="tr-TR" sz="2400" dirty="0" smtClean="0">
                <a:solidFill>
                  <a:srgbClr val="000000"/>
                </a:solidFill>
                <a:latin typeface="+mn-lt"/>
              </a:rPr>
              <a:t>  </a:t>
            </a:r>
            <a:endParaRPr lang="tr-TR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687888" y="125253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3323" name="Line 12"/>
          <p:cNvSpPr>
            <a:spLocks noChangeShapeType="1"/>
          </p:cNvSpPr>
          <p:nvPr/>
        </p:nvSpPr>
        <p:spPr bwMode="auto">
          <a:xfrm>
            <a:off x="1290638" y="146843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3324" name="Line 13"/>
          <p:cNvSpPr>
            <a:spLocks noChangeShapeType="1"/>
          </p:cNvSpPr>
          <p:nvPr/>
        </p:nvSpPr>
        <p:spPr bwMode="auto">
          <a:xfrm>
            <a:off x="8304213" y="146843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58126" name="Text Box 14"/>
          <p:cNvSpPr txBox="1">
            <a:spLocks noChangeArrowheads="1"/>
          </p:cNvSpPr>
          <p:nvPr/>
        </p:nvSpPr>
        <p:spPr bwMode="auto">
          <a:xfrm>
            <a:off x="20638" y="1708142"/>
            <a:ext cx="2765425" cy="3484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tabLst>
                <a:tab pos="2874963" algn="r"/>
              </a:tabLst>
              <a:defRPr/>
            </a:pPr>
            <a:endParaRPr lang="tr-TR" sz="600" b="1" dirty="0">
              <a:solidFill>
                <a:srgbClr val="F87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tabLst>
                <a:tab pos="2874963" algn="r"/>
              </a:tabLst>
              <a:defRPr/>
            </a:pPr>
            <a:endParaRPr lang="tr-TR" b="1" dirty="0">
              <a:solidFill>
                <a:srgbClr val="F87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tabLst>
                <a:tab pos="2874963" algn="r"/>
              </a:tabLst>
              <a:defRPr/>
            </a:pPr>
            <a:r>
              <a:rPr lang="tr-TR" b="1" dirty="0">
                <a:solidFill>
                  <a:srgbClr val="F87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Sağlık</a:t>
            </a:r>
          </a:p>
          <a:p>
            <a:pPr algn="l">
              <a:tabLst>
                <a:tab pos="2874963" algn="r"/>
              </a:tabLst>
              <a:defRPr/>
            </a:pPr>
            <a:endParaRPr lang="tr-TR" sz="1300" dirty="0">
              <a:solidFill>
                <a:srgbClr val="000000"/>
              </a:solidFill>
              <a:latin typeface="+mn-lt"/>
            </a:endParaRPr>
          </a:p>
          <a:p>
            <a:pPr algn="l">
              <a:lnSpc>
                <a:spcPct val="90000"/>
              </a:lnSpc>
              <a:buFontTx/>
              <a:buChar char="•"/>
              <a:tabLst>
                <a:tab pos="2155825" algn="l"/>
                <a:tab pos="2590800" algn="r"/>
                <a:tab pos="2874963" algn="r"/>
              </a:tabLst>
              <a:defRPr/>
            </a:pPr>
            <a:r>
              <a:rPr lang="tr-TR" sz="1300" b="1" dirty="0">
                <a:solidFill>
                  <a:srgbClr val="FF3300"/>
                </a:solidFill>
                <a:latin typeface="+mn-lt"/>
              </a:rPr>
              <a:t> </a:t>
            </a:r>
            <a:endParaRPr lang="en-US" sz="1300" b="1" dirty="0">
              <a:solidFill>
                <a:srgbClr val="FF3300"/>
              </a:solidFill>
              <a:latin typeface="+mn-lt"/>
            </a:endParaRPr>
          </a:p>
          <a:p>
            <a:pPr algn="r">
              <a:lnSpc>
                <a:spcPct val="90000"/>
              </a:lnSpc>
              <a:tabLst>
                <a:tab pos="2874963" algn="r"/>
              </a:tabLst>
              <a:defRPr/>
            </a:pPr>
            <a:endParaRPr lang="tr-TR" sz="1300" b="1" dirty="0">
              <a:solidFill>
                <a:srgbClr val="61695D"/>
              </a:solidFill>
              <a:latin typeface="+mn-lt"/>
            </a:endParaRPr>
          </a:p>
          <a:p>
            <a:pPr algn="r">
              <a:lnSpc>
                <a:spcPct val="90000"/>
              </a:lnSpc>
              <a:tabLst>
                <a:tab pos="2874963" algn="r"/>
              </a:tabLst>
              <a:defRPr/>
            </a:pPr>
            <a:endParaRPr lang="tr-TR" sz="400" b="1" dirty="0">
              <a:solidFill>
                <a:srgbClr val="FF0000"/>
              </a:solidFill>
              <a:latin typeface="+mn-lt"/>
            </a:endParaRPr>
          </a:p>
          <a:p>
            <a:pPr algn="l">
              <a:lnSpc>
                <a:spcPct val="90000"/>
              </a:lnSpc>
              <a:buFontTx/>
              <a:buChar char="•"/>
              <a:tabLst>
                <a:tab pos="2874963" algn="r"/>
              </a:tabLst>
              <a:defRPr/>
            </a:pPr>
            <a:r>
              <a:rPr lang="tr-TR" sz="1300" b="1" dirty="0">
                <a:solidFill>
                  <a:srgbClr val="FF0000"/>
                </a:solidFill>
                <a:latin typeface="+mn-lt"/>
              </a:rPr>
              <a:t> </a:t>
            </a:r>
            <a:endParaRPr lang="en-US" sz="1300" b="1" dirty="0">
              <a:solidFill>
                <a:srgbClr val="FF0000"/>
              </a:solidFill>
              <a:latin typeface="+mn-lt"/>
            </a:endParaRPr>
          </a:p>
          <a:p>
            <a:pPr algn="r">
              <a:lnSpc>
                <a:spcPct val="90000"/>
              </a:lnSpc>
              <a:tabLst>
                <a:tab pos="2874963" algn="r"/>
              </a:tabLst>
              <a:defRPr/>
            </a:pPr>
            <a:endParaRPr lang="tr-TR" sz="1300" b="1" dirty="0">
              <a:solidFill>
                <a:srgbClr val="61695D"/>
              </a:solidFill>
              <a:latin typeface="+mn-lt"/>
            </a:endParaRPr>
          </a:p>
          <a:p>
            <a:pPr algn="r">
              <a:lnSpc>
                <a:spcPct val="90000"/>
              </a:lnSpc>
              <a:tabLst>
                <a:tab pos="2874963" algn="r"/>
              </a:tabLst>
              <a:defRPr/>
            </a:pPr>
            <a:r>
              <a:rPr lang="tr-TR" sz="400" b="1" dirty="0">
                <a:solidFill>
                  <a:srgbClr val="0509C1"/>
                </a:solidFill>
                <a:latin typeface="+mn-lt"/>
              </a:rPr>
              <a:t> </a:t>
            </a:r>
          </a:p>
          <a:p>
            <a:pPr algn="l">
              <a:lnSpc>
                <a:spcPct val="90000"/>
              </a:lnSpc>
              <a:buFontTx/>
              <a:buChar char="•"/>
              <a:tabLst>
                <a:tab pos="2874963" algn="r"/>
              </a:tabLst>
              <a:defRPr/>
            </a:pPr>
            <a:r>
              <a:rPr lang="tr-TR" sz="1300" b="1" dirty="0">
                <a:solidFill>
                  <a:srgbClr val="0509C1"/>
                </a:solidFill>
                <a:latin typeface="+mn-lt"/>
              </a:rPr>
              <a:t> </a:t>
            </a:r>
            <a:endParaRPr lang="en-US" sz="1300" b="1" dirty="0">
              <a:solidFill>
                <a:srgbClr val="0509C1"/>
              </a:solidFill>
              <a:latin typeface="+mn-lt"/>
            </a:endParaRPr>
          </a:p>
          <a:p>
            <a:pPr algn="r">
              <a:lnSpc>
                <a:spcPct val="90000"/>
              </a:lnSpc>
              <a:tabLst>
                <a:tab pos="2874963" algn="r"/>
              </a:tabLst>
              <a:defRPr/>
            </a:pPr>
            <a:r>
              <a:rPr lang="tr-TR" sz="1300" b="1" dirty="0">
                <a:solidFill>
                  <a:srgbClr val="FF3300"/>
                </a:solidFill>
                <a:latin typeface="+mn-lt"/>
              </a:rPr>
              <a:t>         	</a:t>
            </a:r>
          </a:p>
          <a:p>
            <a:pPr algn="r">
              <a:lnSpc>
                <a:spcPct val="90000"/>
              </a:lnSpc>
              <a:tabLst>
                <a:tab pos="2874963" algn="r"/>
              </a:tabLst>
              <a:defRPr/>
            </a:pPr>
            <a:endParaRPr lang="tr-TR" sz="400" b="1" dirty="0">
              <a:solidFill>
                <a:srgbClr val="FF3300"/>
              </a:solidFill>
              <a:latin typeface="+mn-lt"/>
            </a:endParaRPr>
          </a:p>
          <a:p>
            <a:pPr algn="l">
              <a:lnSpc>
                <a:spcPct val="90000"/>
              </a:lnSpc>
              <a:buFontTx/>
              <a:buChar char="•"/>
              <a:tabLst>
                <a:tab pos="2874963" algn="r"/>
              </a:tabLst>
              <a:defRPr/>
            </a:pPr>
            <a:r>
              <a:rPr lang="tr-TR" sz="1300" b="1" dirty="0">
                <a:solidFill>
                  <a:srgbClr val="FF3300"/>
                </a:solidFill>
                <a:latin typeface="+mn-lt"/>
              </a:rPr>
              <a:t> </a:t>
            </a:r>
            <a:endParaRPr lang="en-US" sz="1300" b="1" dirty="0">
              <a:solidFill>
                <a:srgbClr val="FF3300"/>
              </a:solidFill>
              <a:latin typeface="+mn-lt"/>
            </a:endParaRPr>
          </a:p>
          <a:p>
            <a:pPr algn="r">
              <a:lnSpc>
                <a:spcPct val="90000"/>
              </a:lnSpc>
              <a:tabLst>
                <a:tab pos="2874963" algn="r"/>
              </a:tabLst>
              <a:defRPr/>
            </a:pPr>
            <a:r>
              <a:rPr lang="tr-TR" sz="1300" b="1" dirty="0">
                <a:solidFill>
                  <a:srgbClr val="61695D"/>
                </a:solidFill>
                <a:latin typeface="+mn-lt"/>
              </a:rPr>
              <a:t>  </a:t>
            </a:r>
          </a:p>
          <a:p>
            <a:pPr algn="r">
              <a:lnSpc>
                <a:spcPct val="90000"/>
              </a:lnSpc>
              <a:tabLst>
                <a:tab pos="2874963" algn="r"/>
              </a:tabLst>
              <a:defRPr/>
            </a:pPr>
            <a:r>
              <a:rPr lang="tr-TR" sz="400" b="1" dirty="0">
                <a:solidFill>
                  <a:srgbClr val="0509C1"/>
                </a:solidFill>
                <a:latin typeface="+mn-lt"/>
              </a:rPr>
              <a:t>	</a:t>
            </a:r>
          </a:p>
          <a:p>
            <a:pPr algn="l">
              <a:lnSpc>
                <a:spcPct val="90000"/>
              </a:lnSpc>
              <a:buFontTx/>
              <a:buChar char="•"/>
              <a:tabLst>
                <a:tab pos="2874963" algn="r"/>
              </a:tabLst>
              <a:defRPr/>
            </a:pPr>
            <a:r>
              <a:rPr lang="tr-TR" sz="1300" b="1" dirty="0">
                <a:solidFill>
                  <a:srgbClr val="0509C1"/>
                </a:solidFill>
                <a:latin typeface="+mn-lt"/>
              </a:rPr>
              <a:t> </a:t>
            </a:r>
          </a:p>
          <a:p>
            <a:pPr algn="r">
              <a:lnSpc>
                <a:spcPct val="90000"/>
              </a:lnSpc>
              <a:tabLst>
                <a:tab pos="2874963" algn="r"/>
              </a:tabLst>
              <a:defRPr/>
            </a:pPr>
            <a:r>
              <a:rPr lang="tr-TR" sz="1300" b="1" dirty="0">
                <a:solidFill>
                  <a:srgbClr val="61695D"/>
                </a:solidFill>
                <a:latin typeface="+mn-lt"/>
              </a:rPr>
              <a:t>           	</a:t>
            </a:r>
          </a:p>
          <a:p>
            <a:pPr algn="r">
              <a:lnSpc>
                <a:spcPct val="90000"/>
              </a:lnSpc>
              <a:tabLst>
                <a:tab pos="2874963" algn="r"/>
              </a:tabLst>
              <a:defRPr/>
            </a:pPr>
            <a:endParaRPr lang="tr-TR" sz="400" b="1" dirty="0">
              <a:solidFill>
                <a:srgbClr val="61695D"/>
              </a:solidFill>
              <a:latin typeface="+mn-lt"/>
            </a:endParaRPr>
          </a:p>
          <a:p>
            <a:pPr algn="l">
              <a:lnSpc>
                <a:spcPct val="90000"/>
              </a:lnSpc>
              <a:buFontTx/>
              <a:buChar char="•"/>
              <a:tabLst>
                <a:tab pos="2874963" algn="r"/>
              </a:tabLst>
              <a:defRPr/>
            </a:pPr>
            <a:r>
              <a:rPr lang="tr-TR" sz="1300" b="1" dirty="0">
                <a:solidFill>
                  <a:srgbClr val="61695D"/>
                </a:solidFill>
                <a:latin typeface="+mn-lt"/>
              </a:rPr>
              <a:t> </a:t>
            </a:r>
            <a:endParaRPr lang="tr-TR" sz="1300" b="1" dirty="0">
              <a:solidFill>
                <a:srgbClr val="00B050"/>
              </a:solidFill>
              <a:latin typeface="+mn-lt"/>
            </a:endParaRPr>
          </a:p>
          <a:p>
            <a:pPr algn="l">
              <a:lnSpc>
                <a:spcPct val="90000"/>
              </a:lnSpc>
              <a:tabLst>
                <a:tab pos="2874963" algn="r"/>
              </a:tabLst>
              <a:defRPr/>
            </a:pPr>
            <a:endParaRPr lang="tr-TR" sz="1300" b="1" dirty="0">
              <a:solidFill>
                <a:srgbClr val="F87C00"/>
              </a:solidFill>
              <a:latin typeface="+mn-lt"/>
            </a:endParaRPr>
          </a:p>
        </p:txBody>
      </p:sp>
      <p:sp>
        <p:nvSpPr>
          <p:cNvPr id="13326" name="Rectangle 15"/>
          <p:cNvSpPr>
            <a:spLocks noChangeArrowheads="1"/>
          </p:cNvSpPr>
          <p:nvPr/>
        </p:nvSpPr>
        <p:spPr bwMode="auto">
          <a:xfrm>
            <a:off x="7286625" y="1684332"/>
            <a:ext cx="1758950" cy="3225125"/>
          </a:xfrm>
          <a:prstGeom prst="rect">
            <a:avLst/>
          </a:prstGeom>
          <a:gradFill rotWithShape="1">
            <a:gsLst>
              <a:gs pos="0">
                <a:srgbClr val="CDCDCD"/>
              </a:gs>
              <a:gs pos="100000">
                <a:srgbClr val="F2F2F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>
              <a:latin typeface="Tahoma" pitchFamily="34" charset="0"/>
            </a:endParaRPr>
          </a:p>
        </p:txBody>
      </p:sp>
      <p:sp>
        <p:nvSpPr>
          <p:cNvPr id="13327" name="Line 16"/>
          <p:cNvSpPr>
            <a:spLocks noChangeShapeType="1"/>
          </p:cNvSpPr>
          <p:nvPr/>
        </p:nvSpPr>
        <p:spPr bwMode="auto">
          <a:xfrm>
            <a:off x="3924300" y="146843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3328" name="Line 17"/>
          <p:cNvSpPr>
            <a:spLocks noChangeShapeType="1"/>
          </p:cNvSpPr>
          <p:nvPr/>
        </p:nvSpPr>
        <p:spPr bwMode="auto">
          <a:xfrm>
            <a:off x="6200775" y="146843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58130" name="Text Box 18"/>
          <p:cNvSpPr txBox="1">
            <a:spLocks noChangeArrowheads="1"/>
          </p:cNvSpPr>
          <p:nvPr/>
        </p:nvSpPr>
        <p:spPr bwMode="auto">
          <a:xfrm>
            <a:off x="7273925" y="1698617"/>
            <a:ext cx="1855788" cy="263149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tabLst>
                <a:tab pos="1435100" algn="r"/>
              </a:tabLst>
              <a:defRPr/>
            </a:pPr>
            <a:endParaRPr lang="tr-TR" sz="600" b="1" dirty="0">
              <a:solidFill>
                <a:srgbClr val="F87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tabLst>
                <a:tab pos="1435100" algn="r"/>
              </a:tabLst>
              <a:defRPr/>
            </a:pPr>
            <a:endParaRPr lang="tr-TR" b="1" dirty="0">
              <a:solidFill>
                <a:srgbClr val="F87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tabLst>
                <a:tab pos="1435100" algn="r"/>
              </a:tabLst>
              <a:defRPr/>
            </a:pPr>
            <a:r>
              <a:rPr lang="tr-TR" b="1" dirty="0">
                <a:solidFill>
                  <a:srgbClr val="F87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Diğer</a:t>
            </a:r>
          </a:p>
          <a:p>
            <a:pPr algn="l">
              <a:tabLst>
                <a:tab pos="1435100" algn="r"/>
              </a:tabLst>
              <a:defRPr/>
            </a:pPr>
            <a:endParaRPr lang="tr-TR" sz="1000" b="1" dirty="0">
              <a:solidFill>
                <a:srgbClr val="F87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l">
              <a:buClr>
                <a:schemeClr val="bg2">
                  <a:lumMod val="75000"/>
                </a:schemeClr>
              </a:buClr>
              <a:buSzPct val="102000"/>
              <a:buFont typeface="Arial" pitchFamily="34" charset="0"/>
              <a:buChar char="•"/>
              <a:tabLst>
                <a:tab pos="1435100" algn="r"/>
              </a:tabLst>
              <a:defRPr/>
            </a:pPr>
            <a:r>
              <a:rPr lang="en-US" sz="1300" dirty="0">
                <a:solidFill>
                  <a:srgbClr val="996633"/>
                </a:solidFill>
                <a:latin typeface="+mn-lt"/>
              </a:rPr>
              <a:t> </a:t>
            </a:r>
            <a:endParaRPr lang="tr-TR" sz="1300" b="1" dirty="0">
              <a:solidFill>
                <a:srgbClr val="996633"/>
              </a:solidFill>
              <a:latin typeface="+mn-lt"/>
            </a:endParaRPr>
          </a:p>
          <a:p>
            <a:pPr algn="l">
              <a:buClr>
                <a:schemeClr val="bg2">
                  <a:lumMod val="75000"/>
                </a:schemeClr>
              </a:buClr>
              <a:buSzPct val="102000"/>
              <a:buFont typeface="Arial" pitchFamily="34" charset="0"/>
              <a:buChar char="•"/>
              <a:tabLst>
                <a:tab pos="1435100" algn="r"/>
              </a:tabLst>
              <a:defRPr/>
            </a:pPr>
            <a:endParaRPr lang="tr-TR" sz="1300" b="1" dirty="0">
              <a:solidFill>
                <a:srgbClr val="61695D"/>
              </a:solidFill>
              <a:latin typeface="+mn-lt"/>
            </a:endParaRPr>
          </a:p>
          <a:p>
            <a:pPr algn="l">
              <a:buFontTx/>
              <a:buChar char="•"/>
              <a:tabLst>
                <a:tab pos="1435100" algn="r"/>
              </a:tabLst>
              <a:defRPr/>
            </a:pPr>
            <a:r>
              <a:rPr lang="tr-TR" sz="1300" b="1" dirty="0">
                <a:solidFill>
                  <a:srgbClr val="61695D"/>
                </a:solidFill>
                <a:latin typeface="+mn-lt"/>
              </a:rPr>
              <a:t> </a:t>
            </a:r>
            <a:endParaRPr lang="tr-TR" sz="1300" b="1" dirty="0">
              <a:solidFill>
                <a:srgbClr val="00B050"/>
              </a:solidFill>
              <a:latin typeface="+mn-lt"/>
            </a:endParaRPr>
          </a:p>
          <a:p>
            <a:pPr algn="l">
              <a:tabLst>
                <a:tab pos="1435100" algn="r"/>
              </a:tabLst>
              <a:defRPr/>
            </a:pPr>
            <a:endParaRPr lang="en-US" sz="1300" b="1" dirty="0">
              <a:solidFill>
                <a:srgbClr val="61695D"/>
              </a:solidFill>
              <a:latin typeface="+mn-lt"/>
            </a:endParaRPr>
          </a:p>
          <a:p>
            <a:pPr algn="l">
              <a:buFontTx/>
              <a:buChar char="•"/>
              <a:tabLst>
                <a:tab pos="1435100" algn="r"/>
              </a:tabLst>
              <a:defRPr/>
            </a:pPr>
            <a:r>
              <a:rPr lang="tr-TR" sz="1300" b="1" dirty="0">
                <a:solidFill>
                  <a:srgbClr val="61695D"/>
                </a:solidFill>
                <a:latin typeface="+mn-lt"/>
              </a:rPr>
              <a:t> </a:t>
            </a:r>
            <a:endParaRPr lang="tr-TR" sz="1300" b="1" dirty="0">
              <a:solidFill>
                <a:srgbClr val="00B050"/>
              </a:solidFill>
              <a:latin typeface="+mn-lt"/>
            </a:endParaRPr>
          </a:p>
          <a:p>
            <a:pPr algn="l">
              <a:tabLst>
                <a:tab pos="1435100" algn="r"/>
              </a:tabLst>
              <a:defRPr/>
            </a:pPr>
            <a:endParaRPr lang="tr-TR" sz="1300" b="1" dirty="0">
              <a:solidFill>
                <a:srgbClr val="61695D"/>
              </a:solidFill>
              <a:latin typeface="+mn-lt"/>
            </a:endParaRPr>
          </a:p>
          <a:p>
            <a:pPr algn="l">
              <a:buClr>
                <a:srgbClr val="61695D"/>
              </a:buClr>
              <a:buFontTx/>
              <a:buChar char="•"/>
              <a:tabLst>
                <a:tab pos="1435100" algn="r"/>
              </a:tabLst>
              <a:defRPr/>
            </a:pPr>
            <a:r>
              <a:rPr lang="tr-TR" sz="1300" b="1" dirty="0">
                <a:solidFill>
                  <a:srgbClr val="00B050"/>
                </a:solidFill>
                <a:latin typeface="+mn-lt"/>
              </a:rPr>
              <a:t> </a:t>
            </a:r>
            <a:endParaRPr lang="en-US" sz="1300" b="1" dirty="0">
              <a:solidFill>
                <a:srgbClr val="996633"/>
              </a:solidFill>
              <a:latin typeface="+mn-lt"/>
            </a:endParaRPr>
          </a:p>
          <a:p>
            <a:pPr algn="r">
              <a:tabLst>
                <a:tab pos="1435100" algn="r"/>
              </a:tabLst>
              <a:defRPr/>
            </a:pPr>
            <a:endParaRPr lang="en-US" sz="1200" b="1" dirty="0">
              <a:solidFill>
                <a:srgbClr val="F87C00"/>
              </a:solidFill>
              <a:latin typeface="+mn-lt"/>
            </a:endParaRPr>
          </a:p>
          <a:p>
            <a:pPr algn="l">
              <a:tabLst>
                <a:tab pos="1435100" algn="r"/>
              </a:tabLst>
              <a:defRPr/>
            </a:pPr>
            <a:r>
              <a:rPr lang="en-US" sz="1000" b="1" dirty="0">
                <a:solidFill>
                  <a:srgbClr val="000000"/>
                </a:solidFill>
                <a:latin typeface="+mn-lt"/>
              </a:rPr>
              <a:t>       </a:t>
            </a:r>
          </a:p>
        </p:txBody>
      </p:sp>
      <p:sp>
        <p:nvSpPr>
          <p:cNvPr id="13330" name="Line 19"/>
          <p:cNvSpPr>
            <a:spLocks noChangeShapeType="1"/>
          </p:cNvSpPr>
          <p:nvPr/>
        </p:nvSpPr>
        <p:spPr bwMode="auto">
          <a:xfrm>
            <a:off x="0" y="601434"/>
            <a:ext cx="9144000" cy="0"/>
          </a:xfrm>
          <a:prstGeom prst="line">
            <a:avLst/>
          </a:prstGeom>
          <a:noFill/>
          <a:ln w="34925">
            <a:solidFill>
              <a:srgbClr val="F87C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cxnSp>
        <p:nvCxnSpPr>
          <p:cNvPr id="21" name="Straight Connector 20"/>
          <p:cNvCxnSpPr/>
          <p:nvPr/>
        </p:nvCxnSpPr>
        <p:spPr>
          <a:xfrm>
            <a:off x="1300163" y="1455730"/>
            <a:ext cx="7000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1512" y="2514591"/>
            <a:ext cx="2667001" cy="2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tabLst>
                <a:tab pos="2155825" algn="l"/>
                <a:tab pos="2590800" algn="r"/>
                <a:tab pos="2874963" algn="r"/>
              </a:tabLst>
              <a:defRPr/>
            </a:pPr>
            <a:r>
              <a:rPr lang="tr-TR" sz="1300" b="1" dirty="0" smtClean="0">
                <a:solidFill>
                  <a:srgbClr val="FF0000"/>
                </a:solidFill>
                <a:latin typeface="+mn-lt"/>
              </a:rPr>
              <a:t>Ecz. İlaç Pazarlama          %99</a:t>
            </a:r>
            <a:r>
              <a:rPr lang="en-US" sz="1300" b="1" dirty="0" smtClean="0">
                <a:solidFill>
                  <a:srgbClr val="FF0000"/>
                </a:solidFill>
                <a:latin typeface="+mn-lt"/>
              </a:rPr>
              <a:t>,</a:t>
            </a:r>
            <a:r>
              <a:rPr lang="tr-TR" sz="1300" b="1" dirty="0" smtClean="0">
                <a:solidFill>
                  <a:srgbClr val="FF0000"/>
                </a:solidFill>
                <a:latin typeface="+mn-lt"/>
              </a:rPr>
              <a:t>9</a:t>
            </a:r>
            <a:endParaRPr lang="en-US" sz="13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397" y="2928250"/>
            <a:ext cx="2667001" cy="2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tabLst>
                <a:tab pos="2155825" algn="l"/>
                <a:tab pos="2590800" algn="r"/>
                <a:tab pos="2874963" algn="r"/>
              </a:tabLst>
              <a:defRPr/>
            </a:pPr>
            <a:r>
              <a:rPr lang="tr-TR" sz="1300" b="1" dirty="0" smtClean="0">
                <a:solidFill>
                  <a:srgbClr val="FF0000"/>
                </a:solidFill>
                <a:latin typeface="+mn-lt"/>
              </a:rPr>
              <a:t>Ecz. İlaç Ticaret                %99,8</a:t>
            </a:r>
            <a:endParaRPr lang="en-US" sz="13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0629" y="3755566"/>
            <a:ext cx="2667001" cy="2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tabLst>
                <a:tab pos="2155825" algn="l"/>
                <a:tab pos="2590800" algn="r"/>
                <a:tab pos="2874963" algn="r"/>
              </a:tabLst>
              <a:defRPr/>
            </a:pPr>
            <a:r>
              <a:rPr lang="tr-TR" sz="1300" b="1" dirty="0" smtClean="0">
                <a:solidFill>
                  <a:srgbClr val="FF0000"/>
                </a:solidFill>
                <a:latin typeface="+mn-lt"/>
              </a:rPr>
              <a:t>Ecz. İlaç Cyprus Ltd.        %99,9</a:t>
            </a:r>
            <a:endParaRPr lang="en-US" sz="13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7369" y="2917367"/>
            <a:ext cx="2155372" cy="2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tabLst>
                <a:tab pos="2155825" algn="l"/>
                <a:tab pos="2590800" algn="r"/>
                <a:tab pos="2874963" algn="r"/>
              </a:tabLst>
              <a:defRPr/>
            </a:pPr>
            <a:r>
              <a:rPr lang="tr-TR" sz="1300" b="1" dirty="0" smtClean="0">
                <a:solidFill>
                  <a:srgbClr val="FF0000"/>
                </a:solidFill>
                <a:latin typeface="+mn-lt"/>
              </a:rPr>
              <a:t>Girişim Pazarlama %48,1</a:t>
            </a:r>
            <a:endParaRPr lang="en-US" sz="13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8938" y="2514597"/>
            <a:ext cx="2155372" cy="2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tabLst>
                <a:tab pos="2155825" algn="l"/>
                <a:tab pos="2590800" algn="r"/>
                <a:tab pos="2874963" algn="r"/>
              </a:tabLst>
              <a:defRPr/>
            </a:pPr>
            <a:r>
              <a:rPr lang="tr-TR" sz="1300" b="1" dirty="0" smtClean="0">
                <a:solidFill>
                  <a:srgbClr val="FF0000"/>
                </a:solidFill>
                <a:latin typeface="+mn-lt"/>
              </a:rPr>
              <a:t>Ecz. Gayrimenkul  %99,5</a:t>
            </a:r>
            <a:endParaRPr lang="en-US" sz="13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38051" y="3298370"/>
            <a:ext cx="2155372" cy="2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tabLst>
                <a:tab pos="2155825" algn="l"/>
                <a:tab pos="2590800" algn="r"/>
                <a:tab pos="2874963" algn="r"/>
              </a:tabLst>
              <a:defRPr/>
            </a:pPr>
            <a:r>
              <a:rPr lang="tr-TR" sz="1300" b="1" dirty="0" smtClean="0">
                <a:solidFill>
                  <a:srgbClr val="FF0000"/>
                </a:solidFill>
              </a:rPr>
              <a:t>Kanyon Ofis         %100</a:t>
            </a:r>
            <a:r>
              <a:rPr lang="en-US" sz="1300" b="1" dirty="0" smtClean="0">
                <a:solidFill>
                  <a:srgbClr val="FF0000"/>
                </a:solidFill>
              </a:rPr>
              <a:t>,</a:t>
            </a:r>
            <a:r>
              <a:rPr lang="tr-TR" sz="1300" b="1" dirty="0" smtClean="0">
                <a:solidFill>
                  <a:srgbClr val="FF0000"/>
                </a:solidFill>
              </a:rPr>
              <a:t>0</a:t>
            </a:r>
            <a:endParaRPr lang="en-US" sz="13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9746" y="3331029"/>
            <a:ext cx="2786743" cy="2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tabLst>
                <a:tab pos="2155825" algn="l"/>
                <a:tab pos="2590800" algn="r"/>
                <a:tab pos="2874963" algn="r"/>
              </a:tabLst>
              <a:defRPr/>
            </a:pPr>
            <a:r>
              <a:rPr lang="tr-TR" sz="1300" b="1" dirty="0" smtClean="0">
                <a:solidFill>
                  <a:srgbClr val="0509C1"/>
                </a:solidFill>
                <a:latin typeface="+mn-lt"/>
              </a:rPr>
              <a:t> Ecz.-Baxter Hastane Ür.   %50,0</a:t>
            </a:r>
            <a:endParaRPr lang="en-US" sz="1300" b="1" dirty="0">
              <a:solidFill>
                <a:srgbClr val="0509C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973" y="4169230"/>
            <a:ext cx="2786743" cy="2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tabLst>
                <a:tab pos="2155825" algn="l"/>
                <a:tab pos="2590800" algn="r"/>
                <a:tab pos="2874963" algn="r"/>
              </a:tabLst>
              <a:defRPr/>
            </a:pPr>
            <a:r>
              <a:rPr lang="tr-TR" sz="1300" b="1" dirty="0" smtClean="0">
                <a:solidFill>
                  <a:srgbClr val="0509C1"/>
                </a:solidFill>
                <a:latin typeface="+mn-lt"/>
              </a:rPr>
              <a:t> </a:t>
            </a:r>
            <a:r>
              <a:rPr lang="tr-TR" sz="1300" b="1" dirty="0" smtClean="0">
                <a:solidFill>
                  <a:srgbClr val="0509C1"/>
                </a:solidFill>
              </a:rPr>
              <a:t>Ecz.-Monrol                       %50,0</a:t>
            </a:r>
            <a:endParaRPr lang="en-US" sz="1300" b="1" dirty="0">
              <a:solidFill>
                <a:srgbClr val="0509C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84717" y="3320143"/>
            <a:ext cx="2285998" cy="2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tabLst>
                <a:tab pos="2155825" algn="l"/>
                <a:tab pos="2590800" algn="r"/>
                <a:tab pos="2874963" algn="r"/>
              </a:tabLst>
              <a:defRPr/>
            </a:pPr>
            <a:r>
              <a:rPr lang="tr-TR" sz="1300" b="1" dirty="0" smtClean="0">
                <a:solidFill>
                  <a:srgbClr val="0509C1"/>
                </a:solidFill>
                <a:latin typeface="+mn-lt"/>
              </a:rPr>
              <a:t> </a:t>
            </a:r>
            <a:r>
              <a:rPr lang="en-US" sz="1300" b="1" dirty="0" err="1" smtClean="0">
                <a:solidFill>
                  <a:srgbClr val="0509C1"/>
                </a:solidFill>
              </a:rPr>
              <a:t>Ecz</a:t>
            </a:r>
            <a:r>
              <a:rPr lang="en-US" sz="1300" b="1" dirty="0" smtClean="0">
                <a:solidFill>
                  <a:srgbClr val="0509C1"/>
                </a:solidFill>
              </a:rPr>
              <a:t>.-Schwarzkopf </a:t>
            </a:r>
            <a:r>
              <a:rPr lang="tr-TR" sz="1300" b="1" dirty="0" smtClean="0">
                <a:solidFill>
                  <a:srgbClr val="0509C1"/>
                </a:solidFill>
              </a:rPr>
              <a:t> </a:t>
            </a:r>
            <a:r>
              <a:rPr lang="en-US" sz="1300" b="1" dirty="0" smtClean="0">
                <a:solidFill>
                  <a:srgbClr val="0509C1"/>
                </a:solidFill>
              </a:rPr>
              <a:t>%47,0</a:t>
            </a:r>
            <a:endParaRPr lang="en-US" sz="1300" b="1" dirty="0">
              <a:solidFill>
                <a:srgbClr val="0509C1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17374" y="2514601"/>
            <a:ext cx="2786743" cy="2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tabLst>
                <a:tab pos="2155825" algn="l"/>
                <a:tab pos="2590800" algn="r"/>
                <a:tab pos="2874963" algn="r"/>
              </a:tabLst>
              <a:defRPr/>
            </a:pPr>
            <a:r>
              <a:rPr lang="tr-TR" sz="1300" b="1" dirty="0" smtClean="0">
                <a:solidFill>
                  <a:srgbClr val="0509C1"/>
                </a:solidFill>
              </a:rPr>
              <a:t>Ecz.-Beiersdorf      %50,0</a:t>
            </a:r>
            <a:endParaRPr lang="en-US" sz="1300" b="1" dirty="0">
              <a:solidFill>
                <a:srgbClr val="0509C1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05402" y="3657601"/>
            <a:ext cx="2188027" cy="2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tabLst>
                <a:tab pos="2155825" algn="l"/>
                <a:tab pos="2590800" algn="r"/>
                <a:tab pos="2874963" algn="r"/>
              </a:tabLst>
              <a:defRPr/>
            </a:pPr>
            <a:r>
              <a:rPr lang="tr-TR" sz="1300" b="1" dirty="0" smtClean="0">
                <a:solidFill>
                  <a:srgbClr val="0509C1"/>
                </a:solidFill>
                <a:latin typeface="+mn-lt"/>
              </a:rPr>
              <a:t> </a:t>
            </a:r>
            <a:r>
              <a:rPr lang="tr-TR" sz="1300" b="1" dirty="0" smtClean="0">
                <a:solidFill>
                  <a:srgbClr val="0509C1"/>
                </a:solidFill>
              </a:rPr>
              <a:t>Ormanada Projesi %50</a:t>
            </a:r>
            <a:r>
              <a:rPr lang="en-US" sz="1300" b="1" dirty="0" smtClean="0">
                <a:solidFill>
                  <a:srgbClr val="0509C1"/>
                </a:solidFill>
              </a:rPr>
              <a:t>,</a:t>
            </a:r>
            <a:r>
              <a:rPr lang="tr-TR" sz="1300" b="1" dirty="0" smtClean="0">
                <a:solidFill>
                  <a:srgbClr val="0509C1"/>
                </a:solidFill>
              </a:rPr>
              <a:t>0</a:t>
            </a:r>
            <a:endParaRPr lang="en-US" sz="1300" b="1" dirty="0">
              <a:solidFill>
                <a:srgbClr val="0509C1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83633" y="2895600"/>
            <a:ext cx="2296882" cy="2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tabLst>
                <a:tab pos="2155825" algn="l"/>
                <a:tab pos="2590800" algn="r"/>
                <a:tab pos="2874963" algn="r"/>
              </a:tabLst>
              <a:defRPr/>
            </a:pPr>
            <a:r>
              <a:rPr lang="tr-TR" sz="1300" b="1" dirty="0" smtClean="0">
                <a:solidFill>
                  <a:srgbClr val="0509C1"/>
                </a:solidFill>
                <a:latin typeface="+mn-lt"/>
              </a:rPr>
              <a:t> </a:t>
            </a:r>
            <a:r>
              <a:rPr lang="tr-TR" sz="1300" b="1" dirty="0" smtClean="0">
                <a:solidFill>
                  <a:srgbClr val="0509C1"/>
                </a:solidFill>
              </a:rPr>
              <a:t>Kanyon AVM          %50</a:t>
            </a:r>
            <a:r>
              <a:rPr lang="en-US" sz="1300" b="1" dirty="0" smtClean="0">
                <a:solidFill>
                  <a:srgbClr val="0509C1"/>
                </a:solidFill>
              </a:rPr>
              <a:t>,</a:t>
            </a:r>
            <a:r>
              <a:rPr lang="tr-TR" sz="1300" b="1" dirty="0" smtClean="0">
                <a:solidFill>
                  <a:srgbClr val="0509C1"/>
                </a:solidFill>
              </a:rPr>
              <a:t>0</a:t>
            </a:r>
            <a:endParaRPr lang="en-US" sz="1300" b="1" dirty="0">
              <a:solidFill>
                <a:srgbClr val="0509C1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9742" y="4582886"/>
            <a:ext cx="2786743" cy="2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tabLst>
                <a:tab pos="2155825" algn="l"/>
                <a:tab pos="2590800" algn="r"/>
                <a:tab pos="2874963" algn="r"/>
              </a:tabLst>
              <a:defRPr/>
            </a:pPr>
            <a:r>
              <a:rPr lang="tr-TR" sz="1300" b="1" dirty="0" smtClean="0">
                <a:solidFill>
                  <a:srgbClr val="00B050"/>
                </a:solidFill>
              </a:rPr>
              <a:t>Ecz. Sağlık Hizmetleri       %48,4</a:t>
            </a:r>
            <a:endParaRPr lang="en-US" sz="1300" b="1" dirty="0">
              <a:solidFill>
                <a:srgbClr val="0509C1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80515" y="2873830"/>
            <a:ext cx="1763485" cy="2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tabLst>
                <a:tab pos="2155825" algn="l"/>
                <a:tab pos="2590800" algn="r"/>
                <a:tab pos="2874963" algn="r"/>
              </a:tabLst>
              <a:defRPr/>
            </a:pPr>
            <a:r>
              <a:rPr lang="tr-TR" sz="1300" b="1" dirty="0" smtClean="0">
                <a:solidFill>
                  <a:srgbClr val="00B050"/>
                </a:solidFill>
              </a:rPr>
              <a:t>Ecz. Dış Tic.  %26</a:t>
            </a:r>
            <a:r>
              <a:rPr lang="en-US" sz="1300" b="1" dirty="0" smtClean="0">
                <a:solidFill>
                  <a:srgbClr val="00B050"/>
                </a:solidFill>
              </a:rPr>
              <a:t>,</a:t>
            </a:r>
            <a:r>
              <a:rPr lang="tr-TR" sz="1300" b="1" dirty="0" smtClean="0">
                <a:solidFill>
                  <a:srgbClr val="00B050"/>
                </a:solidFill>
              </a:rPr>
              <a:t>4</a:t>
            </a:r>
            <a:endParaRPr lang="en-US" sz="1300" b="1" dirty="0">
              <a:solidFill>
                <a:srgbClr val="0509C1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80515" y="3265717"/>
            <a:ext cx="1763485" cy="2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tabLst>
                <a:tab pos="2155825" algn="l"/>
                <a:tab pos="2590800" algn="r"/>
                <a:tab pos="2874963" algn="r"/>
              </a:tabLst>
              <a:defRPr/>
            </a:pPr>
            <a:r>
              <a:rPr lang="tr-TR" sz="1300" b="1" dirty="0" smtClean="0">
                <a:solidFill>
                  <a:srgbClr val="00B050"/>
                </a:solidFill>
              </a:rPr>
              <a:t>Vitra Karo      %25,0</a:t>
            </a:r>
            <a:endParaRPr lang="en-US" sz="1300" b="1" dirty="0">
              <a:solidFill>
                <a:srgbClr val="0509C1"/>
              </a:solidFill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80515" y="2481946"/>
            <a:ext cx="1763485" cy="2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tabLst>
                <a:tab pos="2155825" algn="l"/>
                <a:tab pos="2590800" algn="r"/>
                <a:tab pos="2874963" algn="r"/>
              </a:tabLst>
              <a:defRPr/>
            </a:pPr>
            <a:r>
              <a:rPr lang="tr-TR" sz="1300" b="1" dirty="0" smtClean="0">
                <a:solidFill>
                  <a:srgbClr val="996633"/>
                </a:solidFill>
              </a:rPr>
              <a:t>Ecz. Holding %37</a:t>
            </a:r>
            <a:r>
              <a:rPr lang="en-US" sz="1300" b="1" dirty="0" smtClean="0">
                <a:solidFill>
                  <a:srgbClr val="996633"/>
                </a:solidFill>
              </a:rPr>
              <a:t>,</a:t>
            </a:r>
            <a:r>
              <a:rPr lang="tr-TR" sz="1300" b="1" dirty="0" smtClean="0">
                <a:solidFill>
                  <a:srgbClr val="996633"/>
                </a:solidFill>
              </a:rPr>
              <a:t>3</a:t>
            </a:r>
            <a:endParaRPr lang="en-US" sz="1300" b="1" dirty="0">
              <a:solidFill>
                <a:srgbClr val="0509C1"/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80515" y="3657604"/>
            <a:ext cx="1763485" cy="2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tabLst>
                <a:tab pos="2155825" algn="l"/>
                <a:tab pos="2590800" algn="r"/>
                <a:tab pos="2874963" algn="r"/>
              </a:tabLst>
              <a:defRPr/>
            </a:pPr>
            <a:r>
              <a:rPr lang="tr-TR" sz="1300" b="1" dirty="0" smtClean="0">
                <a:solidFill>
                  <a:srgbClr val="996633"/>
                </a:solidFill>
              </a:rPr>
              <a:t>Ecz. Bilişim   %14,0</a:t>
            </a:r>
            <a:endParaRPr lang="en-US" sz="1300" b="1" dirty="0">
              <a:solidFill>
                <a:srgbClr val="0509C1"/>
              </a:solidFill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55914" y="4985651"/>
            <a:ext cx="732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Bağlı Ortaklıklar ve Faaliyetler</a:t>
            </a:r>
          </a:p>
          <a:p>
            <a:r>
              <a:rPr lang="tr-TR" b="1" dirty="0" smtClean="0">
                <a:solidFill>
                  <a:srgbClr val="0509C1"/>
                </a:solidFill>
                <a:latin typeface="Calibri" pitchFamily="34" charset="0"/>
                <a:cs typeface="Calibri" pitchFamily="34" charset="0"/>
              </a:rPr>
              <a:t>Müşterek Yönetime Tabi Ortaklıklar ve Faaliyetler</a:t>
            </a:r>
          </a:p>
          <a:p>
            <a:r>
              <a:rPr lang="tr-TR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İştirakler</a:t>
            </a:r>
          </a:p>
          <a:p>
            <a:r>
              <a:rPr lang="tr-TR" b="1" dirty="0" smtClean="0">
                <a:solidFill>
                  <a:srgbClr val="996633"/>
                </a:solidFill>
                <a:latin typeface="Calibri" pitchFamily="34" charset="0"/>
                <a:cs typeface="Calibri" pitchFamily="34" charset="0"/>
              </a:rPr>
              <a:t>Finansal Yatırımlar</a:t>
            </a:r>
            <a:endParaRPr lang="tr-TR" b="1" dirty="0">
              <a:solidFill>
                <a:srgbClr val="99663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0" y="21907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r-TR" sz="2700" b="1" dirty="0">
                <a:solidFill>
                  <a:srgbClr val="F87C00"/>
                </a:solidFill>
                <a:latin typeface="+mn-lt"/>
              </a:rPr>
              <a:t>ECZACIBAŞI İLAÇ, SINAİ VE FİNANSAL YATIRIMLAR</a:t>
            </a:r>
            <a:endParaRPr lang="en-AU" sz="2700" b="1" dirty="0">
              <a:solidFill>
                <a:srgbClr val="F87C00"/>
              </a:solidFill>
              <a:latin typeface="+mn-lt"/>
            </a:endParaRPr>
          </a:p>
        </p:txBody>
      </p:sp>
      <p:sp>
        <p:nvSpPr>
          <p:cNvPr id="381960" name="Rectangle 8"/>
          <p:cNvSpPr>
            <a:spLocks noChangeArrowheads="1"/>
          </p:cNvSpPr>
          <p:nvPr/>
        </p:nvSpPr>
        <p:spPr bwMode="auto">
          <a:xfrm>
            <a:off x="622300" y="1212850"/>
            <a:ext cx="7691438" cy="3246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6225" indent="-276225" algn="l" eaLnBrk="0" hangingPunct="0">
              <a:buClr>
                <a:srgbClr val="F87C00"/>
              </a:buClr>
              <a:buFont typeface="Wingdings" pitchFamily="2" charset="2"/>
              <a:buChar char="Ø"/>
              <a:defRPr/>
            </a:pPr>
            <a:r>
              <a:rPr lang="en-US" sz="4000" b="1" dirty="0">
                <a:solidFill>
                  <a:srgbClr val="F87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tr-TR" sz="4500" b="1" dirty="0">
                <a:solidFill>
                  <a:srgbClr val="6169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Faaliyet Bilgileri</a:t>
            </a:r>
          </a:p>
          <a:p>
            <a:pPr lvl="2" algn="l" eaLnBrk="0" hangingPunct="0">
              <a:buClr>
                <a:srgbClr val="F87C00"/>
              </a:buClr>
              <a:buFont typeface="Wingdings" pitchFamily="2" charset="2"/>
              <a:buChar char="Ø"/>
              <a:defRPr/>
            </a:pPr>
            <a:r>
              <a:rPr lang="tr-TR" sz="4000" b="1" dirty="0">
                <a:solidFill>
                  <a:srgbClr val="6169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Konsolide</a:t>
            </a:r>
          </a:p>
          <a:p>
            <a:pPr lvl="2" algn="l" eaLnBrk="0" hangingPunct="0">
              <a:buClr>
                <a:srgbClr val="F87C00"/>
              </a:buClr>
              <a:buFont typeface="Wingdings" pitchFamily="2" charset="2"/>
              <a:buChar char="Ø"/>
              <a:defRPr/>
            </a:pPr>
            <a:r>
              <a:rPr lang="tr-TR" sz="4000" b="1" dirty="0">
                <a:solidFill>
                  <a:srgbClr val="6169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Sağlık</a:t>
            </a:r>
          </a:p>
          <a:p>
            <a:pPr lvl="2" algn="l" eaLnBrk="0" hangingPunct="0">
              <a:buClr>
                <a:srgbClr val="F87C00"/>
              </a:buClr>
              <a:buFont typeface="Wingdings" pitchFamily="2" charset="2"/>
              <a:buChar char="Ø"/>
              <a:defRPr/>
            </a:pPr>
            <a:r>
              <a:rPr lang="tr-TR" sz="4000" b="1" dirty="0">
                <a:solidFill>
                  <a:srgbClr val="6169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Kişisel Bakım</a:t>
            </a:r>
          </a:p>
          <a:p>
            <a:pPr lvl="2" algn="l" eaLnBrk="0" hangingPunct="0">
              <a:buClr>
                <a:srgbClr val="F87C00"/>
              </a:buClr>
              <a:buFont typeface="Wingdings" pitchFamily="2" charset="2"/>
              <a:buChar char="Ø"/>
              <a:defRPr/>
            </a:pPr>
            <a:r>
              <a:rPr lang="tr-TR" sz="4000" b="1" dirty="0">
                <a:solidFill>
                  <a:srgbClr val="6169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Gayrimenkul Geliştirme</a:t>
            </a:r>
            <a:endParaRPr lang="tr-TR" sz="3200" b="1" dirty="0">
              <a:solidFill>
                <a:srgbClr val="F87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4340" name="Line 10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4925">
            <a:solidFill>
              <a:srgbClr val="F87C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4132" name="Object 4"/>
          <p:cNvGraphicFramePr>
            <a:graphicFrameLocks noChangeAspect="1"/>
          </p:cNvGraphicFramePr>
          <p:nvPr/>
        </p:nvGraphicFramePr>
        <p:xfrm>
          <a:off x="920750" y="1114425"/>
          <a:ext cx="6994525" cy="4041775"/>
        </p:xfrm>
        <a:graphic>
          <a:graphicData uri="http://schemas.openxmlformats.org/presentationml/2006/ole">
            <p:oleObj spid="_x0000_s57346" name="Worksheet" r:id="rId4" imgW="7932459" imgH="4465423" progId="Excel.Sheet.8">
              <p:embed/>
            </p:oleObj>
          </a:graphicData>
        </a:graphic>
      </p:graphicFrame>
      <p:sp>
        <p:nvSpPr>
          <p:cNvPr id="944133" name="Line 5"/>
          <p:cNvSpPr>
            <a:spLocks noChangeShapeType="1"/>
          </p:cNvSpPr>
          <p:nvPr/>
        </p:nvSpPr>
        <p:spPr bwMode="auto">
          <a:xfrm>
            <a:off x="0" y="684213"/>
            <a:ext cx="9144000" cy="0"/>
          </a:xfrm>
          <a:prstGeom prst="line">
            <a:avLst/>
          </a:prstGeom>
          <a:noFill/>
          <a:ln w="34925">
            <a:solidFill>
              <a:srgbClr val="F87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944139" name="Text Box 11"/>
          <p:cNvSpPr txBox="1">
            <a:spLocks noChangeArrowheads="1"/>
          </p:cNvSpPr>
          <p:nvPr/>
        </p:nvSpPr>
        <p:spPr bwMode="auto">
          <a:xfrm>
            <a:off x="2629788" y="5075466"/>
            <a:ext cx="2216150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tr-TR" sz="1400" b="1" dirty="0">
                <a:solidFill>
                  <a:srgbClr val="61695D"/>
                </a:solidFill>
                <a:latin typeface="+mn-lt"/>
              </a:rPr>
              <a:t>KONSOLİDE </a:t>
            </a:r>
          </a:p>
          <a:p>
            <a:pPr>
              <a:spcBef>
                <a:spcPct val="20000"/>
              </a:spcBef>
            </a:pPr>
            <a:r>
              <a:rPr lang="tr-TR" sz="1400" b="1" dirty="0">
                <a:solidFill>
                  <a:srgbClr val="61695D"/>
                </a:solidFill>
                <a:latin typeface="+mn-lt"/>
              </a:rPr>
              <a:t>NET SATIŞLAR</a:t>
            </a:r>
          </a:p>
        </p:txBody>
      </p:sp>
      <p:sp>
        <p:nvSpPr>
          <p:cNvPr id="944140" name="Text Box 12"/>
          <p:cNvSpPr txBox="1">
            <a:spLocks noChangeArrowheads="1"/>
          </p:cNvSpPr>
          <p:nvPr/>
        </p:nvSpPr>
        <p:spPr bwMode="auto">
          <a:xfrm>
            <a:off x="4875645" y="5095879"/>
            <a:ext cx="1917021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tr-TR" sz="1400" b="1" dirty="0">
                <a:solidFill>
                  <a:srgbClr val="61695D"/>
                </a:solidFill>
                <a:latin typeface="+mn-lt"/>
              </a:rPr>
              <a:t>KONSOLİDE </a:t>
            </a:r>
          </a:p>
          <a:p>
            <a:pPr>
              <a:spcBef>
                <a:spcPct val="20000"/>
              </a:spcBef>
            </a:pPr>
            <a:r>
              <a:rPr lang="tr-TR" sz="1400" b="1" dirty="0">
                <a:solidFill>
                  <a:srgbClr val="61695D"/>
                </a:solidFill>
                <a:latin typeface="+mn-lt"/>
              </a:rPr>
              <a:t>NET DÖNEM KARI</a:t>
            </a:r>
          </a:p>
        </p:txBody>
      </p:sp>
      <p:sp>
        <p:nvSpPr>
          <p:cNvPr id="944141" name="Text Box 13"/>
          <p:cNvSpPr txBox="1">
            <a:spLocks noChangeArrowheads="1"/>
          </p:cNvSpPr>
          <p:nvPr/>
        </p:nvSpPr>
        <p:spPr bwMode="auto">
          <a:xfrm>
            <a:off x="7151688" y="2297101"/>
            <a:ext cx="1284741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>
                <a:latin typeface="+mn-lt"/>
              </a:rPr>
              <a:t>      </a:t>
            </a:r>
            <a:r>
              <a:rPr lang="tr-TR" sz="2000" b="1" dirty="0" smtClean="0">
                <a:solidFill>
                  <a:srgbClr val="002060"/>
                </a:solidFill>
                <a:latin typeface="+mn-lt"/>
              </a:rPr>
              <a:t>2010</a:t>
            </a:r>
            <a:endParaRPr lang="tr-TR" sz="2000" b="1" dirty="0">
              <a:solidFill>
                <a:srgbClr val="00206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tr-TR" b="1" dirty="0">
                <a:latin typeface="+mn-lt"/>
              </a:rPr>
              <a:t>     </a:t>
            </a:r>
            <a:r>
              <a:rPr lang="tr-TR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  <a:latin typeface="+mn-lt"/>
              </a:rPr>
              <a:t>2011</a:t>
            </a:r>
            <a:endParaRPr lang="tr-TR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44142" name="Rectangle 14"/>
          <p:cNvSpPr>
            <a:spLocks noChangeArrowheads="1"/>
          </p:cNvSpPr>
          <p:nvPr/>
        </p:nvSpPr>
        <p:spPr bwMode="auto">
          <a:xfrm>
            <a:off x="7361011" y="2381691"/>
            <a:ext cx="187325" cy="206375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944143" name="Rectangle 15"/>
          <p:cNvSpPr>
            <a:spLocks noChangeArrowheads="1"/>
          </p:cNvSpPr>
          <p:nvPr/>
        </p:nvSpPr>
        <p:spPr bwMode="auto">
          <a:xfrm>
            <a:off x="7343775" y="2815534"/>
            <a:ext cx="188913" cy="2190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1651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r-TR" sz="2800" b="1" dirty="0" smtClean="0">
                <a:solidFill>
                  <a:srgbClr val="F87C00"/>
                </a:solidFill>
                <a:latin typeface="+mn-lt"/>
              </a:rPr>
              <a:t>2010 </a:t>
            </a:r>
            <a:r>
              <a:rPr lang="tr-TR" sz="2800" b="1" dirty="0">
                <a:solidFill>
                  <a:srgbClr val="F87C00"/>
                </a:solidFill>
                <a:latin typeface="+mn-lt"/>
              </a:rPr>
              <a:t>- </a:t>
            </a:r>
            <a:r>
              <a:rPr lang="tr-TR" sz="2800" b="1" dirty="0" smtClean="0">
                <a:solidFill>
                  <a:srgbClr val="F87C00"/>
                </a:solidFill>
                <a:latin typeface="+mn-lt"/>
              </a:rPr>
              <a:t>2011 </a:t>
            </a:r>
            <a:r>
              <a:rPr lang="tr-TR" sz="2800" b="1" dirty="0">
                <a:solidFill>
                  <a:srgbClr val="F87C00"/>
                </a:solidFill>
                <a:latin typeface="+mn-lt"/>
              </a:rPr>
              <a:t>KONSOLİDE GÖSTERGELER</a:t>
            </a:r>
            <a:r>
              <a:rPr lang="tr-TR" sz="2800" b="1" dirty="0">
                <a:solidFill>
                  <a:srgbClr val="0000FF"/>
                </a:solidFill>
                <a:latin typeface="+mn-lt"/>
              </a:rPr>
              <a:t> </a:t>
            </a:r>
            <a:endParaRPr lang="en-AU" sz="2400" b="1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27302" y="1098097"/>
            <a:ext cx="201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tr-TR" b="1" dirty="0">
                <a:solidFill>
                  <a:srgbClr val="F87C00"/>
                </a:solidFill>
                <a:latin typeface="+mn-lt"/>
              </a:rPr>
              <a:t>(MİLYON  TL)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0" y="1651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7894638" algn="l"/>
              </a:tabLst>
              <a:defRPr/>
            </a:pPr>
            <a:r>
              <a:rPr lang="tr-TR" sz="2800" b="1" dirty="0" smtClean="0">
                <a:solidFill>
                  <a:srgbClr val="F87C00"/>
                </a:solidFill>
                <a:latin typeface="+mn-lt"/>
              </a:rPr>
              <a:t>2010 </a:t>
            </a:r>
            <a:r>
              <a:rPr lang="tr-TR" sz="2800" b="1" dirty="0">
                <a:solidFill>
                  <a:srgbClr val="F87C00"/>
                </a:solidFill>
                <a:latin typeface="+mn-lt"/>
              </a:rPr>
              <a:t>- </a:t>
            </a:r>
            <a:r>
              <a:rPr lang="tr-TR" sz="2800" b="1" dirty="0" smtClean="0">
                <a:solidFill>
                  <a:srgbClr val="F87C00"/>
                </a:solidFill>
                <a:latin typeface="+mn-lt"/>
              </a:rPr>
              <a:t>2011 </a:t>
            </a:r>
            <a:r>
              <a:rPr lang="tr-TR" sz="2800" b="1" dirty="0">
                <a:solidFill>
                  <a:srgbClr val="F87C00"/>
                </a:solidFill>
                <a:latin typeface="+mn-lt"/>
              </a:rPr>
              <a:t>KONSOLİDE GÖSTERGELER</a:t>
            </a:r>
            <a:r>
              <a:rPr lang="tr-TR" sz="2800" b="1" dirty="0">
                <a:solidFill>
                  <a:srgbClr val="0000FF"/>
                </a:solidFill>
                <a:latin typeface="+mn-lt"/>
              </a:rPr>
              <a:t> </a:t>
            </a:r>
            <a:endParaRPr lang="en-AU" sz="2400" b="1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5363" name="Line 6"/>
          <p:cNvSpPr>
            <a:spLocks noChangeShapeType="1"/>
          </p:cNvSpPr>
          <p:nvPr/>
        </p:nvSpPr>
        <p:spPr bwMode="auto">
          <a:xfrm>
            <a:off x="0" y="706438"/>
            <a:ext cx="9144000" cy="0"/>
          </a:xfrm>
          <a:prstGeom prst="line">
            <a:avLst/>
          </a:prstGeom>
          <a:noFill/>
          <a:ln w="34925">
            <a:solidFill>
              <a:srgbClr val="F87C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364" name="Text Box 12"/>
          <p:cNvSpPr txBox="1">
            <a:spLocks noChangeArrowheads="1"/>
          </p:cNvSpPr>
          <p:nvPr/>
        </p:nvSpPr>
        <p:spPr bwMode="auto">
          <a:xfrm>
            <a:off x="441099" y="1270683"/>
            <a:ext cx="83026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tr-TR" sz="2200" b="1" dirty="0">
                <a:solidFill>
                  <a:srgbClr val="F87C00"/>
                </a:solidFill>
                <a:latin typeface="+mn-lt"/>
              </a:rPr>
              <a:t>    </a:t>
            </a:r>
            <a:r>
              <a:rPr lang="tr-TR" b="1" dirty="0">
                <a:solidFill>
                  <a:srgbClr val="F87C00"/>
                </a:solidFill>
                <a:latin typeface="+mn-lt"/>
              </a:rPr>
              <a:t>(MİLYON  TL)</a:t>
            </a:r>
            <a:r>
              <a:rPr lang="tr-TR" sz="2200" b="1" dirty="0">
                <a:solidFill>
                  <a:schemeClr val="bg2"/>
                </a:solidFill>
                <a:latin typeface="+mn-lt"/>
              </a:rPr>
              <a:t>				</a:t>
            </a:r>
            <a:r>
              <a:rPr lang="tr-TR" sz="2200" b="1" dirty="0" smtClean="0">
                <a:solidFill>
                  <a:srgbClr val="F87C00"/>
                </a:solidFill>
                <a:latin typeface="+mn-lt"/>
              </a:rPr>
              <a:t>2010</a:t>
            </a:r>
            <a:r>
              <a:rPr lang="tr-TR" sz="2200" b="1" dirty="0">
                <a:solidFill>
                  <a:srgbClr val="F87C00"/>
                </a:solidFill>
                <a:latin typeface="+mn-lt"/>
              </a:rPr>
              <a:t>	 </a:t>
            </a:r>
            <a:r>
              <a:rPr lang="tr-TR" sz="2200" b="1" dirty="0" smtClean="0">
                <a:solidFill>
                  <a:srgbClr val="F87C00"/>
                </a:solidFill>
                <a:latin typeface="+mn-lt"/>
              </a:rPr>
              <a:t>2011   </a:t>
            </a:r>
            <a:r>
              <a:rPr lang="tr-TR" sz="2200" b="1" dirty="0">
                <a:solidFill>
                  <a:srgbClr val="F87C00"/>
                </a:solidFill>
                <a:latin typeface="+mn-lt"/>
              </a:rPr>
              <a:t>∆ (%)</a:t>
            </a:r>
          </a:p>
          <a:p>
            <a:pPr algn="l">
              <a:spcBef>
                <a:spcPct val="50000"/>
              </a:spcBef>
              <a:buClr>
                <a:srgbClr val="F87C00"/>
              </a:buClr>
              <a:buFont typeface="Wingdings" pitchFamily="2" charset="2"/>
              <a:buChar char="Ø"/>
              <a:defRPr/>
            </a:pPr>
            <a:r>
              <a:rPr lang="tr-TR" sz="22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tr-TR" sz="2200" b="1" dirty="0">
                <a:solidFill>
                  <a:srgbClr val="61695D"/>
                </a:solidFill>
                <a:latin typeface="+mn-lt"/>
              </a:rPr>
              <a:t>Konsolide Toplam Varlıklar: 	</a:t>
            </a:r>
            <a:r>
              <a:rPr lang="tr-TR" sz="2200" b="1" dirty="0" smtClean="0">
                <a:solidFill>
                  <a:srgbClr val="61695D"/>
                </a:solidFill>
                <a:latin typeface="+mn-lt"/>
              </a:rPr>
              <a:t>2.662</a:t>
            </a:r>
            <a:r>
              <a:rPr lang="tr-TR" sz="2200" b="1" dirty="0">
                <a:solidFill>
                  <a:srgbClr val="61695D"/>
                </a:solidFill>
                <a:latin typeface="+mn-lt"/>
              </a:rPr>
              <a:t>	</a:t>
            </a:r>
            <a:r>
              <a:rPr lang="tr-TR" sz="2200" b="1" dirty="0" smtClean="0">
                <a:solidFill>
                  <a:srgbClr val="61695D"/>
                </a:solidFill>
                <a:latin typeface="+mn-lt"/>
              </a:rPr>
              <a:t>3.032</a:t>
            </a:r>
            <a:r>
              <a:rPr lang="tr-TR" sz="2200" b="1" dirty="0">
                <a:solidFill>
                  <a:srgbClr val="61695D"/>
                </a:solidFill>
                <a:latin typeface="+mn-lt"/>
              </a:rPr>
              <a:t>	  </a:t>
            </a:r>
            <a:r>
              <a:rPr lang="tr-TR" sz="2200" b="1" dirty="0" smtClean="0">
                <a:solidFill>
                  <a:srgbClr val="61695D"/>
                </a:solidFill>
                <a:latin typeface="+mn-lt"/>
              </a:rPr>
              <a:t>13,9</a:t>
            </a:r>
            <a:endParaRPr lang="tr-TR" sz="2200" b="1" dirty="0">
              <a:solidFill>
                <a:srgbClr val="61695D"/>
              </a:solidFill>
              <a:latin typeface="+mn-lt"/>
            </a:endParaRPr>
          </a:p>
          <a:p>
            <a:pPr algn="l">
              <a:spcBef>
                <a:spcPct val="50000"/>
              </a:spcBef>
              <a:buClr>
                <a:srgbClr val="F87C00"/>
              </a:buClr>
              <a:buFont typeface="Wingdings" pitchFamily="2" charset="2"/>
              <a:buChar char="Ø"/>
              <a:defRPr/>
            </a:pPr>
            <a:r>
              <a:rPr lang="tr-TR" sz="22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tr-TR" sz="2200" b="1" dirty="0">
                <a:solidFill>
                  <a:srgbClr val="61695D"/>
                </a:solidFill>
                <a:latin typeface="+mn-lt"/>
              </a:rPr>
              <a:t>Konsolide Toplam Özvarlıklar:	</a:t>
            </a:r>
            <a:r>
              <a:rPr lang="tr-TR" sz="2200" b="1" dirty="0" smtClean="0">
                <a:solidFill>
                  <a:srgbClr val="61695D"/>
                </a:solidFill>
                <a:latin typeface="+mn-lt"/>
              </a:rPr>
              <a:t>2.387</a:t>
            </a:r>
            <a:r>
              <a:rPr lang="tr-TR" sz="2200" b="1" dirty="0">
                <a:solidFill>
                  <a:srgbClr val="61695D"/>
                </a:solidFill>
                <a:latin typeface="+mn-lt"/>
              </a:rPr>
              <a:t>	</a:t>
            </a:r>
            <a:r>
              <a:rPr lang="tr-TR" sz="2200" b="1" dirty="0" smtClean="0">
                <a:solidFill>
                  <a:srgbClr val="61695D"/>
                </a:solidFill>
                <a:latin typeface="+mn-lt"/>
              </a:rPr>
              <a:t>2.617</a:t>
            </a:r>
            <a:r>
              <a:rPr lang="tr-TR" sz="2200" b="1" dirty="0">
                <a:solidFill>
                  <a:srgbClr val="61695D"/>
                </a:solidFill>
                <a:latin typeface="+mn-lt"/>
              </a:rPr>
              <a:t>	  </a:t>
            </a:r>
            <a:r>
              <a:rPr lang="tr-TR" sz="2200" b="1" dirty="0" smtClean="0">
                <a:solidFill>
                  <a:srgbClr val="61695D"/>
                </a:solidFill>
                <a:latin typeface="+mn-lt"/>
              </a:rPr>
              <a:t>9,6</a:t>
            </a:r>
            <a:endParaRPr lang="tr-TR" sz="2200" b="1" dirty="0">
              <a:solidFill>
                <a:srgbClr val="F87C00"/>
              </a:solidFill>
              <a:latin typeface="+mn-lt"/>
            </a:endParaRPr>
          </a:p>
        </p:txBody>
      </p:sp>
      <p:pic>
        <p:nvPicPr>
          <p:cNvPr id="38913" name="Picture 1" descr="Z:\Mali Isler\SP&amp;OI\Genel Kurul\GENKURUL 2010-Olağan\sunum\görseller\EİP\proxee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21" y="3984172"/>
            <a:ext cx="2801764" cy="199013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797" y="3766457"/>
            <a:ext cx="3429001" cy="22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8631" y="4212771"/>
            <a:ext cx="2387201" cy="145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21203</TotalTime>
  <Words>438</Words>
  <Application>Microsoft Office PowerPoint</Application>
  <PresentationFormat>On-screen Show (4:3)</PresentationFormat>
  <Paragraphs>242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Default Design</vt:lpstr>
      <vt:lpstr>Photo Editor Photo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ECZACIBASI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HOLDING</dc:creator>
  <cp:lastModifiedBy>Ceyla Ozgen</cp:lastModifiedBy>
  <cp:revision>2344</cp:revision>
  <cp:lastPrinted>2004-06-10T13:59:24Z</cp:lastPrinted>
  <dcterms:created xsi:type="dcterms:W3CDTF">2004-02-05T11:47:16Z</dcterms:created>
  <dcterms:modified xsi:type="dcterms:W3CDTF">2012-05-29T13:52:01Z</dcterms:modified>
</cp:coreProperties>
</file>