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67" r:id="rId5"/>
    <p:sldMasterId id="2147483671" r:id="rId6"/>
    <p:sldMasterId id="2147483675" r:id="rId7"/>
  </p:sldMasterIdLst>
  <p:notesMasterIdLst>
    <p:notesMasterId r:id="rId15"/>
  </p:notesMasterIdLst>
  <p:handoutMasterIdLst>
    <p:handoutMasterId r:id="rId16"/>
  </p:handoutMasterIdLst>
  <p:sldIdLst>
    <p:sldId id="1038" r:id="rId8"/>
    <p:sldId id="1212" r:id="rId9"/>
    <p:sldId id="1219" r:id="rId10"/>
    <p:sldId id="1248" r:id="rId11"/>
    <p:sldId id="1249" r:id="rId12"/>
    <p:sldId id="1247" r:id="rId13"/>
    <p:sldId id="1241" r:id="rId14"/>
  </p:sldIdLst>
  <p:sldSz cx="12841288" cy="7223125"/>
  <p:notesSz cx="6865938" cy="9998075"/>
  <p:custDataLst>
    <p:tags r:id="rId17"/>
  </p:custDataLst>
  <p:defaultTextStyle>
    <a:defPPr>
      <a:defRPr lang="en-US">
        <a:effectLst/>
      </a:defRPr>
    </a:defPPr>
    <a:lvl1pPr marL="0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46507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2pPr>
    <a:lvl3pPr marL="893014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39521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786028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32535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679042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125549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572056" algn="l" defTabSz="893014" rtl="0" eaLnBrk="1" latinLnBrk="0" hangingPunct="1">
      <a:defRPr sz="1729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9" userDrawn="1">
          <p15:clr>
            <a:srgbClr val="A4A3A4"/>
          </p15:clr>
        </p15:guide>
        <p15:guide id="4" orient="horz" pos="204">
          <p15:clr>
            <a:srgbClr val="A4A3A4"/>
          </p15:clr>
        </p15:guide>
        <p15:guide id="5" pos="1938">
          <p15:clr>
            <a:srgbClr val="A4A3A4"/>
          </p15:clr>
        </p15:guide>
        <p15:guide id="6" orient="horz" pos="1504" userDrawn="1">
          <p15:clr>
            <a:srgbClr val="A4A3A4"/>
          </p15:clr>
        </p15:guide>
        <p15:guide id="7" orient="horz" pos="3069" userDrawn="1">
          <p15:clr>
            <a:srgbClr val="A4A3A4"/>
          </p15:clr>
        </p15:guide>
        <p15:guide id="8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r, Serhan" initials="NS" lastIdx="0" clrIdx="0"/>
  <p:cmAuthor id="2" name="Esra Eczacibasi" initials="EE" lastIdx="1" clrIdx="1"/>
  <p:cmAuthor id="3" name="Onur Karahan" initials="OK" lastIdx="1" clrIdx="2">
    <p:extLst>
      <p:ext uri="{19B8F6BF-5375-455C-9EA6-DF929625EA0E}">
        <p15:presenceInfo xmlns:p15="http://schemas.microsoft.com/office/powerpoint/2012/main" userId="S-1-5-21-3400172654-4186827424-18678122-42612" providerId="AD"/>
      </p:ext>
    </p:extLst>
  </p:cmAuthor>
  <p:cmAuthor id="4" name="Ekin Tuncali" initials="ET" lastIdx="1" clrIdx="3">
    <p:extLst>
      <p:ext uri="{19B8F6BF-5375-455C-9EA6-DF929625EA0E}">
        <p15:presenceInfo xmlns:p15="http://schemas.microsoft.com/office/powerpoint/2012/main" userId="S-1-5-21-3400172654-4186827424-18678122-338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8A"/>
    <a:srgbClr val="4C6C9C"/>
    <a:srgbClr val="6F8DB9"/>
    <a:srgbClr val="0076BA"/>
    <a:srgbClr val="101D75"/>
    <a:srgbClr val="4DBDE7"/>
    <a:srgbClr val="F2F2F2"/>
    <a:srgbClr val="00A89D"/>
    <a:srgbClr val="364D6E"/>
    <a:srgbClr val="3D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30DDD-9A39-4E94-B7FA-BEE8EE66CC05}" v="1" dt="2022-04-14T07:28:53.0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3548" autoAdjust="0"/>
  </p:normalViewPr>
  <p:slideViewPr>
    <p:cSldViewPr snapToGrid="0" showGuides="1">
      <p:cViewPr varScale="1">
        <p:scale>
          <a:sx n="52" d="100"/>
          <a:sy n="52" d="100"/>
        </p:scale>
        <p:origin x="1260" y="48"/>
      </p:cViewPr>
      <p:guideLst>
        <p:guide orient="horz" pos="2299"/>
        <p:guide orient="horz" pos="204"/>
        <p:guide pos="1938"/>
        <p:guide orient="horz" pos="1504"/>
        <p:guide orient="horz" pos="3069"/>
        <p:guide pos="4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90" d="100"/>
          <a:sy n="90" d="100"/>
        </p:scale>
        <p:origin x="2611" y="-9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yfi Saricam" userId="36238e65-ff06-4b72-9e0a-900b717be056" providerId="ADAL" clId="{2FE30DDD-9A39-4E94-B7FA-BEE8EE66CC05}"/>
    <pc:docChg chg="custSel modSld">
      <pc:chgData name="Seyfi Saricam" userId="36238e65-ff06-4b72-9e0a-900b717be056" providerId="ADAL" clId="{2FE30DDD-9A39-4E94-B7FA-BEE8EE66CC05}" dt="2022-04-14T07:29:48.559" v="7" actId="478"/>
      <pc:docMkLst>
        <pc:docMk/>
      </pc:docMkLst>
      <pc:sldChg chg="modSp">
        <pc:chgData name="Seyfi Saricam" userId="36238e65-ff06-4b72-9e0a-900b717be056" providerId="ADAL" clId="{2FE30DDD-9A39-4E94-B7FA-BEE8EE66CC05}" dt="2022-04-14T07:28:53.018" v="6"/>
        <pc:sldMkLst>
          <pc:docMk/>
          <pc:sldMk cId="143986302" sldId="1212"/>
        </pc:sldMkLst>
        <pc:spChg chg="mod">
          <ac:chgData name="Seyfi Saricam" userId="36238e65-ff06-4b72-9e0a-900b717be056" providerId="ADAL" clId="{2FE30DDD-9A39-4E94-B7FA-BEE8EE66CC05}" dt="2022-04-14T07:28:53.018" v="6"/>
          <ac:spMkLst>
            <pc:docMk/>
            <pc:sldMk cId="143986302" sldId="1212"/>
            <ac:spMk id="4" creationId="{00000000-0000-0000-0000-000000000000}"/>
          </ac:spMkLst>
        </pc:spChg>
      </pc:sldChg>
      <pc:sldChg chg="modSp mod">
        <pc:chgData name="Seyfi Saricam" userId="36238e65-ff06-4b72-9e0a-900b717be056" providerId="ADAL" clId="{2FE30DDD-9A39-4E94-B7FA-BEE8EE66CC05}" dt="2022-04-14T07:28:53.018" v="6"/>
        <pc:sldMkLst>
          <pc:docMk/>
          <pc:sldMk cId="656222250" sldId="1219"/>
        </pc:sldMkLst>
        <pc:spChg chg="mod">
          <ac:chgData name="Seyfi Saricam" userId="36238e65-ff06-4b72-9e0a-900b717be056" providerId="ADAL" clId="{2FE30DDD-9A39-4E94-B7FA-BEE8EE66CC05}" dt="2022-04-14T07:28:53.018" v="6"/>
          <ac:spMkLst>
            <pc:docMk/>
            <pc:sldMk cId="656222250" sldId="1219"/>
            <ac:spMk id="4" creationId="{00000000-0000-0000-0000-000000000000}"/>
          </ac:spMkLst>
        </pc:spChg>
        <pc:spChg chg="mod">
          <ac:chgData name="Seyfi Saricam" userId="36238e65-ff06-4b72-9e0a-900b717be056" providerId="ADAL" clId="{2FE30DDD-9A39-4E94-B7FA-BEE8EE66CC05}" dt="2022-04-14T07:20:26.726" v="5" actId="6549"/>
          <ac:spMkLst>
            <pc:docMk/>
            <pc:sldMk cId="656222250" sldId="1219"/>
            <ac:spMk id="11" creationId="{00000000-0000-0000-0000-000000000000}"/>
          </ac:spMkLst>
        </pc:spChg>
      </pc:sldChg>
      <pc:sldChg chg="delSp modSp mod">
        <pc:chgData name="Seyfi Saricam" userId="36238e65-ff06-4b72-9e0a-900b717be056" providerId="ADAL" clId="{2FE30DDD-9A39-4E94-B7FA-BEE8EE66CC05}" dt="2022-04-14T07:29:48.559" v="7" actId="478"/>
        <pc:sldMkLst>
          <pc:docMk/>
          <pc:sldMk cId="1739529767" sldId="1241"/>
        </pc:sldMkLst>
        <pc:spChg chg="del mod">
          <ac:chgData name="Seyfi Saricam" userId="36238e65-ff06-4b72-9e0a-900b717be056" providerId="ADAL" clId="{2FE30DDD-9A39-4E94-B7FA-BEE8EE66CC05}" dt="2022-04-14T07:29:48.559" v="7" actId="478"/>
          <ac:spMkLst>
            <pc:docMk/>
            <pc:sldMk cId="1739529767" sldId="1241"/>
            <ac:spMk id="4" creationId="{00000000-0000-0000-0000-000000000000}"/>
          </ac:spMkLst>
        </pc:spChg>
      </pc:sldChg>
      <pc:sldChg chg="modSp">
        <pc:chgData name="Seyfi Saricam" userId="36238e65-ff06-4b72-9e0a-900b717be056" providerId="ADAL" clId="{2FE30DDD-9A39-4E94-B7FA-BEE8EE66CC05}" dt="2022-04-14T07:28:53.018" v="6"/>
        <pc:sldMkLst>
          <pc:docMk/>
          <pc:sldMk cId="3273237852" sldId="1247"/>
        </pc:sldMkLst>
        <pc:spChg chg="mod">
          <ac:chgData name="Seyfi Saricam" userId="36238e65-ff06-4b72-9e0a-900b717be056" providerId="ADAL" clId="{2FE30DDD-9A39-4E94-B7FA-BEE8EE66CC05}" dt="2022-04-14T07:28:53.018" v="6"/>
          <ac:spMkLst>
            <pc:docMk/>
            <pc:sldMk cId="3273237852" sldId="1247"/>
            <ac:spMk id="3" creationId="{00000000-0000-0000-0000-000000000000}"/>
          </ac:spMkLst>
        </pc:spChg>
      </pc:sldChg>
      <pc:sldChg chg="modSp">
        <pc:chgData name="Seyfi Saricam" userId="36238e65-ff06-4b72-9e0a-900b717be056" providerId="ADAL" clId="{2FE30DDD-9A39-4E94-B7FA-BEE8EE66CC05}" dt="2022-04-14T07:28:53.018" v="6"/>
        <pc:sldMkLst>
          <pc:docMk/>
          <pc:sldMk cId="2338634745" sldId="1248"/>
        </pc:sldMkLst>
        <pc:spChg chg="mod">
          <ac:chgData name="Seyfi Saricam" userId="36238e65-ff06-4b72-9e0a-900b717be056" providerId="ADAL" clId="{2FE30DDD-9A39-4E94-B7FA-BEE8EE66CC05}" dt="2022-04-14T07:28:53.018" v="6"/>
          <ac:spMkLst>
            <pc:docMk/>
            <pc:sldMk cId="2338634745" sldId="1248"/>
            <ac:spMk id="4" creationId="{00000000-0000-0000-0000-000000000000}"/>
          </ac:spMkLst>
        </pc:spChg>
      </pc:sldChg>
      <pc:sldChg chg="modSp">
        <pc:chgData name="Seyfi Saricam" userId="36238e65-ff06-4b72-9e0a-900b717be056" providerId="ADAL" clId="{2FE30DDD-9A39-4E94-B7FA-BEE8EE66CC05}" dt="2022-04-14T07:28:53.018" v="6"/>
        <pc:sldMkLst>
          <pc:docMk/>
          <pc:sldMk cId="3105294761" sldId="1249"/>
        </pc:sldMkLst>
        <pc:spChg chg="mod">
          <ac:chgData name="Seyfi Saricam" userId="36238e65-ff06-4b72-9e0a-900b717be056" providerId="ADAL" clId="{2FE30DDD-9A39-4E94-B7FA-BEE8EE66CC05}" dt="2022-04-14T07:28:53.018" v="6"/>
          <ac:spMkLst>
            <pc:docMk/>
            <pc:sldMk cId="3105294761" sldId="124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934" cy="501341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404" y="0"/>
            <a:ext cx="2975933" cy="501341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r">
              <a:defRPr sz="1200"/>
            </a:lvl1pPr>
          </a:lstStyle>
          <a:p>
            <a:fld id="{14A237D8-512A-4902-93C7-73AD882E0C8C}" type="datetimeFigureOut">
              <a:rPr lang="tr-TR" smtClean="0"/>
              <a:t>14.04.2022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6736"/>
            <a:ext cx="2975934" cy="501341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404" y="9496736"/>
            <a:ext cx="2975933" cy="501341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r">
              <a:defRPr sz="1200"/>
            </a:lvl1pPr>
          </a:lstStyle>
          <a:p>
            <a:fld id="{02CC1341-A6EF-48A3-BB33-B74907C69D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57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5240" cy="501640"/>
          </a:xfrm>
          <a:prstGeom prst="rect">
            <a:avLst/>
          </a:prstGeom>
          <a:effectLst/>
        </p:spPr>
        <p:txBody>
          <a:bodyPr vert="horz" lIns="92050" tIns="46025" rIns="92050" bIns="46025" rtlCol="0"/>
          <a:lstStyle>
            <a:lvl1pPr algn="l">
              <a:defRPr sz="1200">
                <a:effectLst/>
              </a:defRPr>
            </a:lvl1pPr>
          </a:lstStyle>
          <a:p>
            <a:endParaRPr lang="en-US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2"/>
            <a:ext cx="2975240" cy="501640"/>
          </a:xfrm>
          <a:prstGeom prst="rect">
            <a:avLst/>
          </a:prstGeom>
          <a:effectLst/>
        </p:spPr>
        <p:txBody>
          <a:bodyPr vert="horz" lIns="92050" tIns="46025" rIns="92050" bIns="46025" rtlCol="0"/>
          <a:lstStyle>
            <a:lvl1pPr algn="r">
              <a:defRPr sz="1200">
                <a:effectLst/>
              </a:defRPr>
            </a:lvl1pPr>
          </a:lstStyle>
          <a:p>
            <a:fld id="{AE14903D-8C99-4A5B-8AE6-AC2870779FE8}" type="datetimeFigureOut">
              <a:rPr lang="en-US" smtClean="0">
                <a:effectLst/>
              </a:rPr>
              <a:t>14-Apr-22</a:t>
            </a:fld>
            <a:endParaRPr lang="en-US" dirty="0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91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effectLst/>
        </p:spPr>
        <p:txBody>
          <a:bodyPr vert="horz" lIns="92050" tIns="46025" rIns="92050" bIns="46025" rtlCol="0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6437"/>
            <a:ext cx="2975240" cy="501639"/>
          </a:xfrm>
          <a:prstGeom prst="rect">
            <a:avLst/>
          </a:prstGeom>
          <a:effectLst/>
        </p:spPr>
        <p:txBody>
          <a:bodyPr vert="horz" lIns="92050" tIns="46025" rIns="92050" bIns="46025" rtlCol="0" anchor="b"/>
          <a:lstStyle>
            <a:lvl1pPr algn="l">
              <a:defRPr sz="1200">
                <a:effectLst/>
              </a:defRPr>
            </a:lvl1pPr>
          </a:lstStyle>
          <a:p>
            <a:endParaRPr lang="en-US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6437"/>
            <a:ext cx="2975240" cy="501639"/>
          </a:xfrm>
          <a:prstGeom prst="rect">
            <a:avLst/>
          </a:prstGeom>
          <a:effectLst/>
        </p:spPr>
        <p:txBody>
          <a:bodyPr vert="horz" lIns="92050" tIns="46025" rIns="92050" bIns="46025" rtlCol="0" anchor="b"/>
          <a:lstStyle>
            <a:lvl1pPr algn="r">
              <a:defRPr sz="1200">
                <a:effectLst/>
              </a:defRPr>
            </a:lvl1pPr>
          </a:lstStyle>
          <a:p>
            <a:fld id="{F0B8896B-5D74-4559-97B3-1AF2DCF1D2CC}" type="slidenum">
              <a:rPr lang="en-US" smtClean="0">
                <a:effectLst/>
              </a:rPr>
              <a:t>‹#›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314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8896B-5D74-4559-97B3-1AF2DCF1D2CC}" type="slidenum">
              <a:rPr lang="en-US" smtClean="0">
                <a:effectLst/>
              </a:rPr>
              <a:t>1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09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tr-TR" sz="1200" baseline="0" dirty="0">
              <a:solidFill>
                <a:srgbClr val="FF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8896B-5D74-4559-97B3-1AF2DCF1D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89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93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/>
              <a:t>EİS’in</a:t>
            </a:r>
            <a:r>
              <a:rPr lang="tr-TR" baseline="0" dirty="0"/>
              <a:t> sermayesindeki EYH payı 31.12.2020 tarihinde %29,69 iken 2021 yılında borsadan yaptığı hisse alımları ile 31.12.2021 tarihinde pay oranı %30,34’e yükselmiştir. 2022 yılına yapılan alımlarla oran şuanda %30,62’dir</a:t>
            </a:r>
          </a:p>
          <a:p>
            <a:r>
              <a:rPr lang="tr-TR" dirty="0"/>
              <a:t>Eczacıbaşı Yapı Gereçleri Sanayi ve Ticaret A.Ş.’</a:t>
            </a:r>
            <a:r>
              <a:rPr lang="tr-TR" dirty="0" err="1"/>
              <a:t>nin</a:t>
            </a:r>
            <a:r>
              <a:rPr lang="tr-TR" dirty="0"/>
              <a:t> sermayesinde sahip olunan %10,29 oranındaki payların tamamı 15 Nisan 2021 tarihinde Eczacıbaşı Holding </a:t>
            </a:r>
            <a:r>
              <a:rPr lang="tr-TR" dirty="0" err="1"/>
              <a:t>A.Ş.’ye</a:t>
            </a:r>
            <a:r>
              <a:rPr lang="tr-TR" dirty="0"/>
              <a:t> satılmış ve 208.755.000 TL tutarındaki satış bedelinin tamamı, 15 Nisan 2021 tarihinde nakden ve peşinen tahsil edilmiştir.</a:t>
            </a:r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0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3CC3D-0B61-4D36-B05B-F69ADECA86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890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1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0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3CC3D-0B61-4D36-B05B-F69ADECA86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890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31" y="7480359"/>
            <a:ext cx="5160528" cy="1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0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3CC3D-0B61-4D36-B05B-F69ADECA86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890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31" y="7480359"/>
            <a:ext cx="5160528" cy="1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0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3CC3D-0B61-4D36-B05B-F69ADECA86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890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31" y="7480359"/>
            <a:ext cx="5160528" cy="1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393530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439" y="1782083"/>
            <a:ext cx="6673016" cy="1934171"/>
          </a:xfrm>
          <a:ln w="3175">
            <a:miter lim="400000"/>
          </a:ln>
        </p:spPr>
        <p:txBody>
          <a:bodyPr vert="horz" wrap="square" lIns="25400" tIns="25400" rIns="25400" bIns="25400" anchor="ctr">
            <a:noAutofit/>
          </a:bodyPr>
          <a:lstStyle>
            <a:lvl1pPr algn="l">
              <a:defRPr lang="en-GB" sz="6109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l" defTabSz="1199269" eaLnBrk="1" hangingPunct="1">
              <a:spcBef>
                <a:spcPts val="211"/>
              </a:spcBef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Line"/>
          <p:cNvSpPr/>
          <p:nvPr userDrawn="1"/>
        </p:nvSpPr>
        <p:spPr>
          <a:xfrm>
            <a:off x="1630439" y="4512645"/>
            <a:ext cx="4444094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0440" y="4019167"/>
            <a:ext cx="6673016" cy="493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630439" y="4550001"/>
            <a:ext cx="2408375" cy="378190"/>
          </a:xfrm>
          <a:prstGeom prst="rect">
            <a:avLst/>
          </a:prstGeom>
          <a:ln w="3175">
            <a:miter lim="400000"/>
          </a:ln>
        </p:spPr>
        <p:txBody>
          <a:bodyPr wrap="square" lIns="90000" tIns="25400" rIns="90000" bIns="25400" anchor="ctr">
            <a:noAutofit/>
          </a:bodyPr>
          <a:lstStyle>
            <a:lvl1pPr marL="0" indent="0">
              <a:buNone/>
              <a:defRPr lang="en-GB" sz="2106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defTabSz="1199269" eaLnBrk="1" hangingPunct="1">
              <a:spcBef>
                <a:spcPts val="211"/>
              </a:spcBef>
            </a:pPr>
            <a:r>
              <a:rPr lang="tr-TR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7547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439" y="1782083"/>
            <a:ext cx="6673016" cy="1934171"/>
          </a:xfrm>
          <a:ln w="3175">
            <a:miter lim="400000"/>
          </a:ln>
        </p:spPr>
        <p:txBody>
          <a:bodyPr vert="horz" wrap="square" lIns="25400" tIns="25400" rIns="25400" bIns="25400" anchor="ctr">
            <a:noAutofit/>
          </a:bodyPr>
          <a:lstStyle>
            <a:lvl1pPr algn="l" rtl="0">
              <a:defRPr lang="en-GB" sz="6109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l" defTabSz="1199269" eaLnBrk="1" hangingPunct="1">
              <a:spcBef>
                <a:spcPts val="211"/>
              </a:spcBef>
            </a:pPr>
            <a:r>
              <a:rPr lang="en-US" dirty="0"/>
              <a:t>Click to edit Master title style</a:t>
            </a:r>
          </a:p>
        </p:txBody>
      </p:sp>
      <p:sp>
        <p:nvSpPr>
          <p:cNvPr id="16" name="Line"/>
          <p:cNvSpPr/>
          <p:nvPr userDrawn="1"/>
        </p:nvSpPr>
        <p:spPr>
          <a:xfrm>
            <a:off x="1630439" y="4512645"/>
            <a:ext cx="4444094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rtl="0">
              <a:defRPr sz="1600" b="0"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0440" y="4019167"/>
            <a:ext cx="6673016" cy="493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rtl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630439" y="4550001"/>
            <a:ext cx="2408375" cy="378190"/>
          </a:xfrm>
          <a:prstGeom prst="rect">
            <a:avLst/>
          </a:prstGeom>
          <a:ln w="3175">
            <a:miter lim="400000"/>
          </a:ln>
        </p:spPr>
        <p:txBody>
          <a:bodyPr wrap="square" lIns="90000" tIns="25400" rIns="90000" bIns="25400" anchor="ctr">
            <a:noAutofit/>
          </a:bodyPr>
          <a:lstStyle>
            <a:lvl1pPr marL="0" indent="0" rtl="0">
              <a:buNone/>
              <a:defRPr lang="en-GB" sz="2106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defTabSz="1199269" eaLnBrk="1" hangingPunct="1">
              <a:spcBef>
                <a:spcPts val="211"/>
              </a:spcBef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764622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r>
              <a:rPr lang="en-US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0931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r>
              <a:rPr lang="en-US"/>
              <a:t>/30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193" y="1137500"/>
            <a:ext cx="11062552" cy="388376"/>
          </a:xfrm>
          <a:prstGeom prst="rect">
            <a:avLst/>
          </a:prstGeom>
          <a:ln w="3175">
            <a:miter lim="400000"/>
          </a:ln>
        </p:spPr>
        <p:txBody>
          <a:bodyPr wrap="square" lIns="25400" tIns="25400" rIns="25400" bIns="25400">
            <a:spAutoFit/>
          </a:bodyPr>
          <a:lstStyle>
            <a:lvl1pPr marL="0" indent="0" defTabSz="963046" rtl="0" eaLnBrk="1" hangingPunct="1">
              <a:lnSpc>
                <a:spcPct val="80000"/>
              </a:lnSpc>
              <a:buNone/>
              <a:defRPr lang="en-GB" kern="1200" dirty="0">
                <a:solidFill>
                  <a:srgbClr val="929292"/>
                </a:solidFill>
              </a:defRPr>
            </a:lvl1pPr>
          </a:lstStyle>
          <a:p>
            <a:pPr marL="0" lvl="0" defTabSz="963046" eaLnBrk="1" hangingPunct="1">
              <a:lnSpc>
                <a:spcPct val="80000"/>
              </a:lnSpc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4887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 eaLnBrk="1"/>
            <a:endParaRPr lang="en-US" sz="3600" b="0" i="0" baseline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14300"/>
            <a:ext cx="12168188" cy="501686"/>
          </a:xfrm>
          <a:prstGeom prst="rect">
            <a:avLst/>
          </a:prstGeom>
        </p:spPr>
        <p:txBody>
          <a:bodyPr vert="horz" anchor="ctr" anchorCtr="0"/>
          <a:lstStyle>
            <a:lvl1pPr rtl="0">
              <a:defRPr lang="fr-FR" sz="3600" dirty="0">
                <a:solidFill>
                  <a:srgbClr val="1D2F8A"/>
                </a:solidFill>
                <a:latin typeface="Calibri" panose="020F0502020204030204" pitchFamily="34" charset="0"/>
              </a:defRPr>
            </a:lvl1pPr>
          </a:lstStyle>
          <a:p>
            <a:pPr marL="0" lvl="0">
              <a:lnSpc>
                <a:spcPts val="2500"/>
              </a:lnSpc>
              <a:tabLst>
                <a:tab pos="176197" algn="l"/>
              </a:tabLst>
            </a:pPr>
            <a:r>
              <a:rPr lang="en-US" dirty="0">
                <a:effectLst/>
              </a:rPr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36552" y="628657"/>
            <a:ext cx="12168187" cy="304400"/>
          </a:xfrm>
          <a:prstGeom prst="rect">
            <a:avLst/>
          </a:prstGeom>
        </p:spPr>
        <p:txBody>
          <a:bodyPr anchor="ctr"/>
          <a:lstStyle>
            <a:lvl1pPr marL="0" indent="0" rtl="0">
              <a:buFontTx/>
              <a:buNone/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122326" indent="0">
              <a:buFontTx/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84884" indent="0">
              <a:buFontTx/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3063366" indent="0">
              <a:buFontTx/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834711" indent="0">
              <a:buFontTx/>
              <a:buNone/>
              <a:defRPr sz="59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253772" y="6888721"/>
            <a:ext cx="541967" cy="280941"/>
          </a:xfrm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r>
              <a:rPr lang="en-US"/>
              <a:t>/30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0299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877">
          <p15:clr>
            <a:srgbClr val="FBAE40"/>
          </p15:clr>
        </p15:guide>
        <p15:guide id="2" orient="horz" pos="962">
          <p15:clr>
            <a:srgbClr val="FBAE40"/>
          </p15:clr>
        </p15:guide>
        <p15:guide id="3" pos="212">
          <p15:clr>
            <a:srgbClr val="FBAE40"/>
          </p15:clr>
        </p15:guide>
        <p15:guide id="4" orient="horz" pos="4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4" y="1674"/>
          <a:ext cx="1672" cy="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" y="1674"/>
                        <a:ext cx="1672" cy="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Resim 4">
            <a:extLst>
              <a:ext uri="{FF2B5EF4-FFF2-40B4-BE49-F238E27FC236}">
                <a16:creationId xmlns:a16="http://schemas.microsoft.com/office/drawing/2014/main" id="{47DEAB9A-7C92-3349-BB85-D4BEBFF01E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" y="-350"/>
            <a:ext cx="12841288" cy="7223125"/>
          </a:xfrm>
          <a:prstGeom prst="rect">
            <a:avLst/>
          </a:prstGeom>
        </p:spPr>
      </p:pic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B323C29E-75F0-A84E-A3EE-DA5A0C18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6131" y="6741615"/>
            <a:ext cx="385551" cy="291036"/>
          </a:xfrm>
          <a:prstGeom prst="rect">
            <a:avLst/>
          </a:prstGeom>
        </p:spPr>
        <p:txBody>
          <a:bodyPr vert="horz" lIns="90771" tIns="45386" rIns="90771" bIns="45386" rtlCol="0" anchor="ctr"/>
          <a:lstStyle>
            <a:lvl1pPr algn="r" rtl="0">
              <a:defRPr sz="1264">
                <a:solidFill>
                  <a:schemeClr val="bg1"/>
                </a:solidFill>
              </a:defRPr>
            </a:lvl1pPr>
          </a:lstStyle>
          <a:p>
            <a:fld id="{E061BDBF-8633-3648-AE8E-A4C1686F9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96919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943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3527086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193" y="1137500"/>
            <a:ext cx="11062552" cy="371384"/>
          </a:xfrm>
          <a:prstGeom prst="rect">
            <a:avLst/>
          </a:prstGeom>
          <a:ln w="3175">
            <a:miter lim="400000"/>
          </a:ln>
        </p:spPr>
        <p:txBody>
          <a:bodyPr wrap="square" lIns="25400" tIns="25400" rIns="25400" bIns="25400">
            <a:spAutoFit/>
          </a:bodyPr>
          <a:lstStyle>
            <a:lvl1pPr marL="0" indent="0" defTabSz="963046" eaLnBrk="1" hangingPunct="1">
              <a:lnSpc>
                <a:spcPct val="80000"/>
              </a:lnSpc>
              <a:buNone/>
              <a:defRPr lang="en-GB" sz="2600" kern="1200" dirty="0">
                <a:solidFill>
                  <a:srgbClr val="929292"/>
                </a:solidFill>
              </a:defRPr>
            </a:lvl1pPr>
          </a:lstStyle>
          <a:p>
            <a:pPr marL="0" lvl="0" defTabSz="963046" eaLnBrk="1" hangingPunct="1">
              <a:lnSpc>
                <a:spcPct val="80000"/>
              </a:lnSpc>
            </a:pPr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</a:t>
            </a:r>
            <a:r>
              <a:rPr lang="tr-TR" dirty="0" err="1"/>
              <a:t>Subt</a:t>
            </a:r>
            <a:r>
              <a:rPr lang="en-US" dirty="0" err="1"/>
              <a:t>itle</a:t>
            </a:r>
            <a:r>
              <a:rPr lang="en-US" dirty="0"/>
              <a:t>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739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439" y="1782083"/>
            <a:ext cx="6673016" cy="1934171"/>
          </a:xfrm>
          <a:ln w="3175">
            <a:miter lim="400000"/>
          </a:ln>
        </p:spPr>
        <p:txBody>
          <a:bodyPr vert="horz" wrap="square" lIns="25400" tIns="25400" rIns="25400" bIns="25400" anchor="ctr">
            <a:noAutofit/>
          </a:bodyPr>
          <a:lstStyle>
            <a:lvl1pPr algn="l">
              <a:defRPr lang="en-GB" sz="6109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l" defTabSz="1199269" eaLnBrk="1" hangingPunct="1">
              <a:spcBef>
                <a:spcPts val="211"/>
              </a:spcBef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Line"/>
          <p:cNvSpPr/>
          <p:nvPr userDrawn="1"/>
        </p:nvSpPr>
        <p:spPr>
          <a:xfrm>
            <a:off x="1630439" y="4512645"/>
            <a:ext cx="4444094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0440" y="4019167"/>
            <a:ext cx="6673016" cy="493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630439" y="4550001"/>
            <a:ext cx="2408375" cy="378190"/>
          </a:xfrm>
          <a:prstGeom prst="rect">
            <a:avLst/>
          </a:prstGeom>
          <a:ln w="3175">
            <a:miter lim="400000"/>
          </a:ln>
        </p:spPr>
        <p:txBody>
          <a:bodyPr wrap="square" lIns="90000" tIns="25400" rIns="90000" bIns="25400" anchor="ctr">
            <a:noAutofit/>
          </a:bodyPr>
          <a:lstStyle>
            <a:lvl1pPr marL="0" indent="0">
              <a:buNone/>
              <a:defRPr lang="en-GB" sz="2106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defTabSz="1199269" eaLnBrk="1" hangingPunct="1">
              <a:spcBef>
                <a:spcPts val="211"/>
              </a:spcBef>
            </a:pPr>
            <a:r>
              <a:rPr lang="tr-TR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629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193" y="1137500"/>
            <a:ext cx="11062552" cy="371384"/>
          </a:xfrm>
          <a:prstGeom prst="rect">
            <a:avLst/>
          </a:prstGeom>
          <a:ln w="3175">
            <a:miter lim="400000"/>
          </a:ln>
        </p:spPr>
        <p:txBody>
          <a:bodyPr wrap="square" lIns="25400" tIns="25400" rIns="25400" bIns="25400">
            <a:spAutoFit/>
          </a:bodyPr>
          <a:lstStyle>
            <a:lvl1pPr marL="0" indent="0" defTabSz="963046" eaLnBrk="1" hangingPunct="1">
              <a:lnSpc>
                <a:spcPct val="80000"/>
              </a:lnSpc>
              <a:buNone/>
              <a:defRPr lang="en-GB" sz="2600" kern="1200" dirty="0">
                <a:solidFill>
                  <a:srgbClr val="929292"/>
                </a:solidFill>
              </a:defRPr>
            </a:lvl1pPr>
          </a:lstStyle>
          <a:p>
            <a:pPr marL="0" lvl="0" defTabSz="963046" eaLnBrk="1" hangingPunct="1">
              <a:lnSpc>
                <a:spcPct val="80000"/>
              </a:lnSpc>
            </a:pPr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</a:t>
            </a:r>
            <a:r>
              <a:rPr lang="tr-TR" dirty="0" err="1"/>
              <a:t>Subt</a:t>
            </a:r>
            <a:r>
              <a:rPr lang="en-US" dirty="0" err="1"/>
              <a:t>itle</a:t>
            </a:r>
            <a:r>
              <a:rPr lang="en-US" dirty="0"/>
              <a:t>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404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439" y="1782083"/>
            <a:ext cx="6673016" cy="1934171"/>
          </a:xfrm>
          <a:ln w="3175">
            <a:miter lim="400000"/>
          </a:ln>
        </p:spPr>
        <p:txBody>
          <a:bodyPr vert="horz" wrap="square" lIns="25400" tIns="25400" rIns="25400" bIns="25400" anchor="ctr">
            <a:noAutofit/>
          </a:bodyPr>
          <a:lstStyle>
            <a:lvl1pPr algn="l">
              <a:defRPr lang="en-GB" sz="6109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l" defTabSz="1199159" eaLnBrk="1" hangingPunct="1">
              <a:spcBef>
                <a:spcPts val="211"/>
              </a:spcBef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Line"/>
          <p:cNvSpPr/>
          <p:nvPr userDrawn="1"/>
        </p:nvSpPr>
        <p:spPr>
          <a:xfrm>
            <a:off x="1630439" y="4512645"/>
            <a:ext cx="4444094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2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0440" y="4019167"/>
            <a:ext cx="6673016" cy="493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630440" y="4550002"/>
            <a:ext cx="2408375" cy="378190"/>
          </a:xfrm>
          <a:prstGeom prst="rect">
            <a:avLst/>
          </a:prstGeom>
          <a:ln w="3175">
            <a:miter lim="400000"/>
          </a:ln>
        </p:spPr>
        <p:txBody>
          <a:bodyPr wrap="square" lIns="90000" tIns="25400" rIns="90000" bIns="25400" anchor="ctr">
            <a:noAutofit/>
          </a:bodyPr>
          <a:lstStyle>
            <a:lvl1pPr marL="0" indent="0">
              <a:buNone/>
              <a:defRPr lang="en-GB" sz="2105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defTabSz="1199159" eaLnBrk="1" hangingPunct="1">
              <a:spcBef>
                <a:spcPts val="211"/>
              </a:spcBef>
            </a:pPr>
            <a:r>
              <a:rPr lang="tr-TR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923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2958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2958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012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2958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2958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194" y="1137500"/>
            <a:ext cx="11062552" cy="371255"/>
          </a:xfrm>
          <a:prstGeom prst="rect">
            <a:avLst/>
          </a:prstGeom>
          <a:ln w="3175">
            <a:miter lim="400000"/>
          </a:ln>
        </p:spPr>
        <p:txBody>
          <a:bodyPr wrap="square" lIns="25400" tIns="25400" rIns="25400" bIns="25400">
            <a:spAutoFit/>
          </a:bodyPr>
          <a:lstStyle>
            <a:lvl1pPr marL="0" indent="0" defTabSz="962958" eaLnBrk="1" hangingPunct="1">
              <a:lnSpc>
                <a:spcPct val="80000"/>
              </a:lnSpc>
              <a:buNone/>
              <a:defRPr lang="en-GB" sz="2599" kern="1200" dirty="0">
                <a:solidFill>
                  <a:srgbClr val="929292"/>
                </a:solidFill>
              </a:defRPr>
            </a:lvl1pPr>
          </a:lstStyle>
          <a:p>
            <a:pPr marL="0" lvl="0" defTabSz="962958" eaLnBrk="1" hangingPunct="1">
              <a:lnSpc>
                <a:spcPct val="80000"/>
              </a:lnSpc>
            </a:pPr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Edit Master </a:t>
            </a:r>
            <a:r>
              <a:rPr lang="tr-TR" dirty="0" err="1"/>
              <a:t>Subt</a:t>
            </a:r>
            <a:r>
              <a:rPr lang="en-US" dirty="0" err="1"/>
              <a:t>itle</a:t>
            </a:r>
            <a:r>
              <a:rPr lang="en-US" dirty="0"/>
              <a:t>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957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ags" Target="../tags/tag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ags" Target="../tags/tag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5124893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2509" y="379167"/>
            <a:ext cx="11062235" cy="702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noAutofit/>
          </a:bodyPr>
          <a:lstStyle/>
          <a:p>
            <a:pPr lvl="0" algn="l" eaLnBrk="1" fontAlgn="auto" hangingPunct="0"/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Text</a:t>
            </a:r>
            <a:endParaRPr lang="tr-TR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53772" y="6888722"/>
            <a:ext cx="540212" cy="278153"/>
          </a:xfrm>
          <a:prstGeom prst="rect">
            <a:avLst/>
          </a:prstGeom>
          <a:ln w="3175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474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defRPr>
            </a:lvl1pPr>
          </a:lstStyle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82509" y="1832534"/>
            <a:ext cx="11062235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64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/>
  <p:hf hdr="0" ftr="0" dt="0"/>
  <p:txStyles>
    <p:titleStyle>
      <a:lvl1pPr marL="0" marR="0" indent="0" algn="l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4000" b="1" i="0" u="none" strike="noStrike" kern="0" cap="none" spc="0" normalizeH="0" baseline="0">
          <a:ln>
            <a:noFill/>
          </a:ln>
          <a:solidFill>
            <a:srgbClr val="1D2F8A"/>
          </a:solidFill>
          <a:effectLst/>
          <a:uLnTx/>
          <a:uFillTx/>
          <a:latin typeface="Calibri"/>
          <a:ea typeface="+mn-ea"/>
          <a:cs typeface="Calibri"/>
          <a:sym typeface="Helvetica Neue Medium"/>
        </a:defRPr>
      </a:lvl1pPr>
      <a:lvl2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3439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kumimoji="0" lang="en-US" sz="2738" b="0" i="0" u="none" strike="noStrike" kern="0" cap="none" spc="0" normalizeH="0" baseline="0" dirty="0" smtClean="0">
          <a:ln>
            <a:noFill/>
          </a:ln>
          <a:solidFill>
            <a:srgbClr val="1D2F90"/>
          </a:solidFill>
          <a:effectLst/>
          <a:uLnTx/>
          <a:uFillTx/>
          <a:latin typeface="Calibri"/>
          <a:ea typeface="Calibri"/>
          <a:cs typeface="Calibri"/>
          <a:sym typeface="Helvetica Neue"/>
        </a:defRPr>
      </a:lvl1pPr>
      <a:lvl2pPr marL="100317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20A7E8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167195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4FDEDD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34073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929292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009519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chemeClr val="bg1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67830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4708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1586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8464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4076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81523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722285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63046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203808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444569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85331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92609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2509" y="379167"/>
            <a:ext cx="11062235" cy="702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noAutofit/>
          </a:bodyPr>
          <a:lstStyle/>
          <a:p>
            <a:pPr lvl="0" algn="l" eaLnBrk="1" fontAlgn="auto" hangingPunct="0"/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Text</a:t>
            </a:r>
            <a:endParaRPr lang="tr-TR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53772" y="6888722"/>
            <a:ext cx="540212" cy="278153"/>
          </a:xfrm>
          <a:prstGeom prst="rect">
            <a:avLst/>
          </a:prstGeom>
          <a:ln w="3175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474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defRPr>
            </a:lvl1pPr>
          </a:lstStyle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82509" y="1832534"/>
            <a:ext cx="11062235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75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med"/>
  <p:hf hdr="0" ftr="0" dt="0"/>
  <p:txStyles>
    <p:titleStyle>
      <a:lvl1pPr marL="0" marR="0" indent="0" algn="l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4000" b="1" i="0" u="none" strike="noStrike" kern="0" cap="none" spc="0" normalizeH="0" baseline="0">
          <a:ln>
            <a:noFill/>
          </a:ln>
          <a:solidFill>
            <a:srgbClr val="1D2F8A"/>
          </a:solidFill>
          <a:effectLst/>
          <a:uLnTx/>
          <a:uFillTx/>
          <a:latin typeface="Calibri"/>
          <a:ea typeface="+mn-ea"/>
          <a:cs typeface="Calibri"/>
          <a:sym typeface="Helvetica Neue Medium"/>
        </a:defRPr>
      </a:lvl1pPr>
      <a:lvl2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3439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kumimoji="0" lang="en-US" sz="2738" b="0" i="0" u="none" strike="noStrike" kern="0" cap="none" spc="0" normalizeH="0" baseline="0" dirty="0" smtClean="0">
          <a:ln>
            <a:noFill/>
          </a:ln>
          <a:solidFill>
            <a:srgbClr val="1D2F90"/>
          </a:solidFill>
          <a:effectLst/>
          <a:uLnTx/>
          <a:uFillTx/>
          <a:latin typeface="Calibri"/>
          <a:ea typeface="Calibri"/>
          <a:cs typeface="Calibri"/>
          <a:sym typeface="Helvetica Neue"/>
        </a:defRPr>
      </a:lvl1pPr>
      <a:lvl2pPr marL="100317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20A7E8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167195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4FDEDD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34073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929292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009519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chemeClr val="bg1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67830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4708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1586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8464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4076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81523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722285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63046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203808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444569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85331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92609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4636343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2509" y="379168"/>
            <a:ext cx="11062235" cy="702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noAutofit/>
          </a:bodyPr>
          <a:lstStyle/>
          <a:p>
            <a:pPr lvl="0" algn="l" eaLnBrk="1" fontAlgn="auto" hangingPunct="0"/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Text</a:t>
            </a:r>
            <a:endParaRPr lang="tr-TR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53772" y="6888723"/>
            <a:ext cx="540212" cy="277961"/>
          </a:xfrm>
          <a:prstGeom prst="rect">
            <a:avLst/>
          </a:prstGeom>
          <a:ln w="3175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473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defRPr>
            </a:lvl1pPr>
          </a:lstStyle>
          <a:p>
            <a:pPr defTabSz="962958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2958"/>
              <a:t>‹#›</a:t>
            </a:fld>
            <a:r>
              <a:rPr lang="tr-TR">
                <a:solidFill>
                  <a:srgbClr val="000000"/>
                </a:solidFill>
              </a:rPr>
              <a:t>/30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82509" y="1832534"/>
            <a:ext cx="11062235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63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 spd="med"/>
  <p:hf hdr="0" ftr="0" dt="0"/>
  <p:txStyles>
    <p:titleStyle>
      <a:lvl1pPr marL="0" marR="0" indent="0" algn="l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4000" b="1" i="0" u="none" strike="noStrike" kern="0" cap="none" spc="0" normalizeH="0" baseline="0">
          <a:ln>
            <a:noFill/>
          </a:ln>
          <a:solidFill>
            <a:srgbClr val="1D2F8A"/>
          </a:solidFill>
          <a:effectLst/>
          <a:uLnTx/>
          <a:uFillTx/>
          <a:latin typeface="Calibri"/>
          <a:ea typeface="+mn-ea"/>
          <a:cs typeface="Calibri"/>
          <a:sym typeface="Helvetica Neue Medium"/>
        </a:defRPr>
      </a:lvl1pPr>
      <a:lvl2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346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34360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kumimoji="0" lang="en-US" sz="2737" b="0" i="0" u="none" strike="noStrike" kern="0" cap="none" spc="0" normalizeH="0" baseline="0" dirty="0" smtClean="0">
          <a:ln>
            <a:noFill/>
          </a:ln>
          <a:solidFill>
            <a:srgbClr val="1D2F90"/>
          </a:solidFill>
          <a:effectLst/>
          <a:uLnTx/>
          <a:uFillTx/>
          <a:latin typeface="Calibri"/>
          <a:ea typeface="Calibri"/>
          <a:cs typeface="Calibri"/>
          <a:sym typeface="Helvetica Neue"/>
        </a:defRPr>
      </a:lvl1pPr>
      <a:lvl2pPr marL="1003080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20A7E8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1671801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4FDEDD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340522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929292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009242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chemeClr val="bg1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677963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46684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15404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84125" marR="0" indent="-334360" algn="l" defTabSz="434668" rtl="0" latinLnBrk="0">
        <a:lnSpc>
          <a:spcPct val="100000"/>
        </a:lnSpc>
        <a:spcBef>
          <a:spcPts val="3053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40739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81479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722218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62958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203697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444436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85176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925915" algn="ctr" defTabSz="434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20192027"/>
              </p:ext>
            </p:extLst>
          </p:nvPr>
        </p:nvGraphicFramePr>
        <p:xfrm>
          <a:off x="1672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2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2509" y="379167"/>
            <a:ext cx="11062235" cy="702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noAutofit/>
          </a:bodyPr>
          <a:lstStyle/>
          <a:p>
            <a:pPr lvl="0" algn="l" eaLnBrk="1" fontAlgn="auto" hangingPunct="0"/>
            <a:r>
              <a:rPr lang="en-US" dirty="0"/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53772" y="6888721"/>
            <a:ext cx="541967" cy="280941"/>
          </a:xfrm>
          <a:prstGeom prst="rect">
            <a:avLst/>
          </a:prstGeom>
          <a:ln w="3175">
            <a:miter lim="400000"/>
          </a:ln>
        </p:spPr>
        <p:txBody>
          <a:bodyPr wrap="none" lIns="25400" tIns="25400" rIns="25400" bIns="25400">
            <a:spAutoFit/>
          </a:bodyPr>
          <a:lstStyle>
            <a:lvl1pPr rtl="0">
              <a:defRPr sz="1474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r>
              <a:rPr lang="en-US"/>
              <a:t>/30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82509" y="1832534"/>
            <a:ext cx="11062235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144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 spd="med"/>
  <p:hf hdr="0" ftr="0" dt="0"/>
  <p:txStyles>
    <p:titleStyle>
      <a:lvl1pPr marL="0" marR="0" indent="0" algn="l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4213" b="1" i="0" u="none" strike="noStrike" kern="0" cap="none" spc="0" normalizeH="0" baseline="0">
          <a:ln>
            <a:noFill/>
          </a:ln>
          <a:solidFill>
            <a:srgbClr val="1D2F8A"/>
          </a:solidFill>
          <a:effectLst/>
          <a:uLnTx/>
          <a:uFillTx/>
          <a:latin typeface="Calibri"/>
          <a:ea typeface="+mn-ea"/>
          <a:cs typeface="Calibri"/>
          <a:sym typeface="Helvetica Neue Medium"/>
        </a:defRPr>
      </a:lvl1pPr>
      <a:lvl2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347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8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3439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kumimoji="0" lang="en-US" sz="2738" b="0" i="0" u="none" strike="noStrike" kern="0" cap="none" spc="0" normalizeH="0" baseline="0" dirty="0" smtClean="0">
          <a:ln>
            <a:noFill/>
          </a:ln>
          <a:solidFill>
            <a:srgbClr val="1D2F90"/>
          </a:solidFill>
          <a:effectLst/>
          <a:uLnTx/>
          <a:uFillTx/>
          <a:latin typeface="Calibri"/>
          <a:ea typeface="Calibri"/>
          <a:cs typeface="Calibri"/>
          <a:sym typeface="Helvetica Neue"/>
        </a:defRPr>
      </a:lvl1pPr>
      <a:lvl2pPr marL="100317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20A7E8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167195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4FDEDD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34073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929292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009519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chemeClr val="bg1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678301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47083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15865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84647" marR="0" indent="-334391" algn="l" defTabSz="434708" rtl="0" latinLnBrk="0">
        <a:lnSpc>
          <a:spcPct val="100000"/>
        </a:lnSpc>
        <a:spcBef>
          <a:spcPts val="3054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528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4076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81523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722285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63046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203808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444569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85331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926092" algn="ctr" defTabSz="43470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9733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tr-T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tr-TR" sz="4000" dirty="0"/>
              <a:t>Eczacıbaşı Yatırım Holding </a:t>
            </a:r>
            <a:br>
              <a:rPr lang="tr-TR" sz="4000" dirty="0"/>
            </a:br>
            <a:r>
              <a:rPr lang="tr-TR" sz="4000" dirty="0"/>
              <a:t>Ortaklığı A.Ş.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tr-TR" sz="2400" b="1" dirty="0">
                <a:latin typeface="Calibri"/>
                <a:cs typeface="Calibri"/>
              </a:rPr>
              <a:t>OLAĞAN GENEL KURUL TOPLANTISI</a:t>
            </a:r>
          </a:p>
          <a:p>
            <a:endParaRPr lang="tr-TR" sz="2400" b="1" dirty="0">
              <a:latin typeface="Calibri"/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sz="2000" dirty="0"/>
              <a:t>18 Nisan 202</a:t>
            </a:r>
            <a:r>
              <a:rPr lang="en-US" sz="2000" dirty="0"/>
              <a:t>2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170835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984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5" name="Object 3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tr-TR" dirty="0"/>
              <a:t>Ortaklık Yapısı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253772" y="6888722"/>
            <a:ext cx="317395" cy="278153"/>
          </a:xfrm>
        </p:spPr>
        <p:txBody>
          <a:bodyPr/>
          <a:lstStyle/>
          <a:p>
            <a:pPr marL="0" marR="0" lvl="0" indent="0" algn="l" defTabSz="89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5F3D7-FDDC-42F6-ACCE-11CC34B23EE4}" type="slidenum">
              <a:rPr kumimoji="0" lang="en-GB" sz="1474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pPr marL="0" marR="0" lvl="0" indent="0" algn="l" defTabSz="89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147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/6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02285"/>
              </p:ext>
            </p:extLst>
          </p:nvPr>
        </p:nvGraphicFramePr>
        <p:xfrm>
          <a:off x="682509" y="3505681"/>
          <a:ext cx="7655246" cy="1825596"/>
        </p:xfrm>
        <a:graphic>
          <a:graphicData uri="http://schemas.openxmlformats.org/drawingml/2006/table">
            <a:tbl>
              <a:tblPr/>
              <a:tblGrid>
                <a:gridCol w="4535682">
                  <a:extLst>
                    <a:ext uri="{9D8B030D-6E8A-4147-A177-3AD203B41FA5}">
                      <a16:colId xmlns:a16="http://schemas.microsoft.com/office/drawing/2014/main" val="3907760352"/>
                    </a:ext>
                  </a:extLst>
                </a:gridCol>
                <a:gridCol w="1641876">
                  <a:extLst>
                    <a:ext uri="{9D8B030D-6E8A-4147-A177-3AD203B41FA5}">
                      <a16:colId xmlns:a16="http://schemas.microsoft.com/office/drawing/2014/main" val="4207664974"/>
                    </a:ext>
                  </a:extLst>
                </a:gridCol>
                <a:gridCol w="1477688">
                  <a:extLst>
                    <a:ext uri="{9D8B030D-6E8A-4147-A177-3AD203B41FA5}">
                      <a16:colId xmlns:a16="http://schemas.microsoft.com/office/drawing/2014/main" val="3008397691"/>
                    </a:ext>
                  </a:extLst>
                </a:gridCol>
              </a:tblGrid>
              <a:tr h="627162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Hissedar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Tutar (Bin TL)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17558"/>
                  </a:ext>
                </a:extLst>
              </a:tr>
              <a:tr h="415361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ECZACIBAŞI HOLDİNG A.Ş.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521473"/>
                  </a:ext>
                </a:extLst>
              </a:tr>
              <a:tr h="406405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DİĞER (Topluluk Dışı Paylar)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26728"/>
                  </a:ext>
                </a:extLst>
              </a:tr>
              <a:tr h="376668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43582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BC6527-4DBF-4A00-95A1-E7E20B0A7495}"/>
              </a:ext>
            </a:extLst>
          </p:cNvPr>
          <p:cNvSpPr/>
          <p:nvPr/>
        </p:nvSpPr>
        <p:spPr>
          <a:xfrm>
            <a:off x="612304" y="1573253"/>
            <a:ext cx="8195094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Ticari Unvanı 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		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Eczacıbaşı Yatırım Holding Ortaklığı A.Ş. 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Çıkarılmış Sermaye 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 105.000.000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 TL 	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Kayıtlı Sermaye 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 500.000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.000 TL 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Kuruluş Tarihi 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		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19</a:t>
            </a:r>
            <a:r>
              <a:rPr lang="tr-TR" sz="2200" noProof="1">
                <a:solidFill>
                  <a:schemeClr val="bg1"/>
                </a:solidFill>
                <a:cs typeface="Arial" panose="020B0604020202020204" pitchFamily="34" charset="0"/>
              </a:rPr>
              <a:t>73</a:t>
            </a:r>
            <a:r>
              <a:rPr lang="en-US" sz="2200" noProof="1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endParaRPr lang="tr-TR" sz="2200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3010774"/>
              </p:ext>
            </p:extLst>
          </p:nvPr>
        </p:nvGraphicFramePr>
        <p:xfrm>
          <a:off x="1938" y="17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" y="17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264" y="98"/>
            <a:ext cx="167198" cy="16719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62869">
              <a:defRPr/>
            </a:pPr>
            <a:endParaRPr lang="en-US" sz="3369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9" y="379213"/>
            <a:ext cx="11450009" cy="702343"/>
          </a:xfrm>
        </p:spPr>
        <p:txBody>
          <a:bodyPr vert="horz"/>
          <a:lstStyle/>
          <a:p>
            <a:r>
              <a:rPr lang="tr-TR" sz="3369" dirty="0"/>
              <a:t>İştirakler ve Finansal Yatırımlar</a:t>
            </a:r>
            <a:endParaRPr lang="en-US" sz="33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253693" y="6888678"/>
            <a:ext cx="317395" cy="278153"/>
          </a:xfrm>
        </p:spPr>
        <p:txBody>
          <a:bodyPr/>
          <a:lstStyle/>
          <a:p>
            <a:pPr defTabSz="892767">
              <a:defRPr/>
            </a:pPr>
            <a:fld id="{3795F3D7-FDDC-42F6-ACCE-11CC34B23EE4}" type="slidenum">
              <a:rPr lang="en-US" smtClean="0">
                <a:solidFill>
                  <a:srgbClr val="000000"/>
                </a:solidFill>
                <a:latin typeface="Calibri" panose="020F0502020204030204"/>
              </a:rPr>
              <a:pPr defTabSz="892767">
                <a:defRPr/>
              </a:pPr>
              <a:t>3</a:t>
            </a:fld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/6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89" y="1410891"/>
            <a:ext cx="9935710" cy="3131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588" y="4729316"/>
            <a:ext cx="11755217" cy="19271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342900" marR="0" indent="-342900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</a:pPr>
            <a:r>
              <a:rPr kumimoji="0" lang="tr-TR" sz="180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Eczacıbaşı İlaç Sınai ve Finansal Yatırımlar San. Tic. </a:t>
            </a:r>
            <a:r>
              <a:rPr kumimoji="0" lang="tr-TR" sz="1800" i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A.Ş.’deki</a:t>
            </a:r>
            <a:r>
              <a:rPr kumimoji="0" lang="tr-TR" sz="180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ortaklık oranımız 31</a:t>
            </a:r>
            <a:r>
              <a:rPr kumimoji="0" lang="tr-TR" sz="180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Aralık 2020 tarihinde %29,69 iken </a:t>
            </a:r>
            <a:r>
              <a:rPr kumimoji="0" lang="tr-TR" sz="1800" i="1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BIST’de</a:t>
            </a:r>
            <a:r>
              <a:rPr kumimoji="0" lang="tr-TR" sz="180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işlem gören paylarından yapılan alımlarla sermayesindeki payımız 31 Aralık 2021 tarihinde %30,34’e yükselmiştir. 2022 yılında yapılan pay alımları ile bugünkü pay oranımız %30,62 olmuştur</a:t>
            </a:r>
          </a:p>
          <a:p>
            <a:pPr marL="342900" marR="0" indent="-342900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</a:pPr>
            <a:endParaRPr kumimoji="0" lang="tr-TR" sz="800" i="1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indent="-342900" defTabSz="412750" hangingPunct="0">
              <a:buFontTx/>
              <a:buAutoNum type="arabicParenBoth"/>
            </a:pPr>
            <a:r>
              <a:rPr lang="tr-TR" sz="1800" i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Eczacıbaşı Yapı Gereçleri Sanayi ve Ticaret A.Ş.’</a:t>
            </a:r>
            <a:r>
              <a:rPr lang="tr-TR" sz="1800" i="1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nin</a:t>
            </a:r>
            <a:r>
              <a:rPr lang="tr-TR" sz="1800" i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sermayesinde sahip olunan %10,29 oranındaki payların tamamı 15 Nisan 2021 tarihinde Eczacıbaşı Holding </a:t>
            </a:r>
            <a:r>
              <a:rPr lang="tr-TR" sz="1800" i="1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A.Ş.’ye</a:t>
            </a:r>
            <a:r>
              <a:rPr lang="tr-TR" sz="1800" i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satılmış ve 208.755.000 TL tutarındaki satış bedeli 15 Nisan 2021 tarihinde nakden tahsil edilmiştir.</a:t>
            </a:r>
            <a:r>
              <a:rPr kumimoji="0" lang="tr-TR" sz="180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kumimoji="0" lang="en-US" sz="1800" i="1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62222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6905276"/>
              </p:ext>
            </p:extLst>
          </p:nvPr>
        </p:nvGraphicFramePr>
        <p:xfrm>
          <a:off x="1938" y="17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" y="17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264" y="98"/>
            <a:ext cx="167198" cy="16719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62869">
              <a:defRPr/>
            </a:pPr>
            <a:endParaRPr lang="en-US" sz="3369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9" y="379213"/>
            <a:ext cx="11450009" cy="702343"/>
          </a:xfrm>
        </p:spPr>
        <p:txBody>
          <a:bodyPr vert="horz"/>
          <a:lstStyle/>
          <a:p>
            <a:r>
              <a:rPr lang="en-US" sz="3369" dirty="0" err="1"/>
              <a:t>Bilanço</a:t>
            </a:r>
            <a:endParaRPr lang="en-US" sz="33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253693" y="6888678"/>
            <a:ext cx="317395" cy="278153"/>
          </a:xfrm>
        </p:spPr>
        <p:txBody>
          <a:bodyPr/>
          <a:lstStyle/>
          <a:p>
            <a:pPr defTabSz="892767">
              <a:defRPr/>
            </a:pPr>
            <a:fld id="{3795F3D7-FDDC-42F6-ACCE-11CC34B23EE4}" type="slidenum">
              <a:rPr lang="en-US" smtClean="0">
                <a:solidFill>
                  <a:srgbClr val="000000"/>
                </a:solidFill>
                <a:latin typeface="Calibri" panose="020F0502020204030204"/>
              </a:rPr>
              <a:pPr defTabSz="892767">
                <a:defRPr/>
              </a:pPr>
              <a:t>4</a:t>
            </a:fld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/6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20B65E-FB55-4643-A7F1-C46462013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81664"/>
              </p:ext>
            </p:extLst>
          </p:nvPr>
        </p:nvGraphicFramePr>
        <p:xfrm>
          <a:off x="1976283" y="1238873"/>
          <a:ext cx="7295537" cy="5407738"/>
        </p:xfrm>
        <a:graphic>
          <a:graphicData uri="http://schemas.openxmlformats.org/drawingml/2006/table">
            <a:tbl>
              <a:tblPr/>
              <a:tblGrid>
                <a:gridCol w="3788518">
                  <a:extLst>
                    <a:ext uri="{9D8B030D-6E8A-4147-A177-3AD203B41FA5}">
                      <a16:colId xmlns:a16="http://schemas.microsoft.com/office/drawing/2014/main" val="698451583"/>
                    </a:ext>
                  </a:extLst>
                </a:gridCol>
                <a:gridCol w="1255020">
                  <a:extLst>
                    <a:ext uri="{9D8B030D-6E8A-4147-A177-3AD203B41FA5}">
                      <a16:colId xmlns:a16="http://schemas.microsoft.com/office/drawing/2014/main" val="873349330"/>
                    </a:ext>
                  </a:extLst>
                </a:gridCol>
                <a:gridCol w="1255020">
                  <a:extLst>
                    <a:ext uri="{9D8B030D-6E8A-4147-A177-3AD203B41FA5}">
                      <a16:colId xmlns:a16="http://schemas.microsoft.com/office/drawing/2014/main" val="969608655"/>
                    </a:ext>
                  </a:extLst>
                </a:gridCol>
                <a:gridCol w="996979">
                  <a:extLst>
                    <a:ext uri="{9D8B030D-6E8A-4147-A177-3AD203B41FA5}">
                      <a16:colId xmlns:a16="http://schemas.microsoft.com/office/drawing/2014/main" val="922927915"/>
                    </a:ext>
                  </a:extLst>
                </a:gridCol>
              </a:tblGrid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Milyon TL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31.12.2021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31.12.2020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Değişim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60063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39757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Dönen Varlıklar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682441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Duran Varlıklar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3.676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2.796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925374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530532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TOPLAM VARLIKLAR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4.087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2.903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tr-TR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09269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660654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Kısa Vadeli Kaynaklar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7916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Uzun Vadeli Kaynaklar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9876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82538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TOPLAM KAYNAKLAR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8971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511920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Sermaye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27183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Sermaye Düzeltme Farkları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82816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Yedekler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2.762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2.050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52874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Geçmiş Yıl Karları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58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922949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marL="0" marR="0" indent="0" algn="l" defTabSz="434708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 Neue Light"/>
                        </a:rPr>
                        <a:t>Net Dönem Karı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119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87760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ÖZKAYNAKLAR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3.988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2.84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22970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64083"/>
                  </a:ext>
                </a:extLst>
              </a:tr>
              <a:tr h="31341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TOPLAM KAYNAKLAR</a:t>
                      </a:r>
                    </a:p>
                  </a:txBody>
                  <a:tcPr marL="6519" marR="6519" marT="6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4.087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2.903</a:t>
                      </a: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19" marR="6519" marT="6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73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6347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3686933"/>
              </p:ext>
            </p:extLst>
          </p:nvPr>
        </p:nvGraphicFramePr>
        <p:xfrm>
          <a:off x="1938" y="17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" y="17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264" y="98"/>
            <a:ext cx="167198" cy="16719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62869">
              <a:defRPr/>
            </a:pPr>
            <a:endParaRPr lang="en-US" sz="3369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9" y="379213"/>
            <a:ext cx="11450009" cy="702343"/>
          </a:xfrm>
        </p:spPr>
        <p:txBody>
          <a:bodyPr vert="horz"/>
          <a:lstStyle/>
          <a:p>
            <a:r>
              <a:rPr lang="en-US" sz="3369" dirty="0" err="1"/>
              <a:t>Gelir</a:t>
            </a:r>
            <a:r>
              <a:rPr lang="en-US" sz="3369" dirty="0"/>
              <a:t> </a:t>
            </a:r>
            <a:r>
              <a:rPr lang="en-US" sz="3369" dirty="0" err="1"/>
              <a:t>Tablosu</a:t>
            </a:r>
            <a:endParaRPr lang="en-US" sz="33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253693" y="6888678"/>
            <a:ext cx="317395" cy="278153"/>
          </a:xfrm>
        </p:spPr>
        <p:txBody>
          <a:bodyPr/>
          <a:lstStyle/>
          <a:p>
            <a:pPr defTabSz="892767">
              <a:defRPr/>
            </a:pPr>
            <a:fld id="{3795F3D7-FDDC-42F6-ACCE-11CC34B23EE4}" type="slidenum">
              <a:rPr lang="en-US" smtClean="0">
                <a:solidFill>
                  <a:srgbClr val="000000"/>
                </a:solidFill>
                <a:latin typeface="Calibri" panose="020F0502020204030204"/>
              </a:rPr>
              <a:pPr defTabSz="892767">
                <a:defRPr/>
              </a:pPr>
              <a:t>5</a:t>
            </a:fld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/6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19E0C7-D7E5-4EFD-BB44-29ED74F34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64070"/>
              </p:ext>
            </p:extLst>
          </p:nvPr>
        </p:nvGraphicFramePr>
        <p:xfrm>
          <a:off x="2011558" y="1152385"/>
          <a:ext cx="8174662" cy="5454892"/>
        </p:xfrm>
        <a:graphic>
          <a:graphicData uri="http://schemas.openxmlformats.org/drawingml/2006/table">
            <a:tbl>
              <a:tblPr/>
              <a:tblGrid>
                <a:gridCol w="4907982">
                  <a:extLst>
                    <a:ext uri="{9D8B030D-6E8A-4147-A177-3AD203B41FA5}">
                      <a16:colId xmlns:a16="http://schemas.microsoft.com/office/drawing/2014/main" val="3148914978"/>
                    </a:ext>
                  </a:extLst>
                </a:gridCol>
                <a:gridCol w="1572831">
                  <a:extLst>
                    <a:ext uri="{9D8B030D-6E8A-4147-A177-3AD203B41FA5}">
                      <a16:colId xmlns:a16="http://schemas.microsoft.com/office/drawing/2014/main" val="1370859543"/>
                    </a:ext>
                  </a:extLst>
                </a:gridCol>
                <a:gridCol w="116864">
                  <a:extLst>
                    <a:ext uri="{9D8B030D-6E8A-4147-A177-3AD203B41FA5}">
                      <a16:colId xmlns:a16="http://schemas.microsoft.com/office/drawing/2014/main" val="3404343263"/>
                    </a:ext>
                  </a:extLst>
                </a:gridCol>
                <a:gridCol w="1576985">
                  <a:extLst>
                    <a:ext uri="{9D8B030D-6E8A-4147-A177-3AD203B41FA5}">
                      <a16:colId xmlns:a16="http://schemas.microsoft.com/office/drawing/2014/main" val="985756888"/>
                    </a:ext>
                  </a:extLst>
                </a:gridCol>
              </a:tblGrid>
              <a:tr h="55252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Milyon</a:t>
                      </a:r>
                      <a:r>
                        <a:rPr lang="tr-T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TL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Ocak – </a:t>
                      </a:r>
                    </a:p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  <a:r>
                        <a:rPr lang="tr-T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Aralık </a:t>
                      </a:r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 Ocak – </a:t>
                      </a:r>
                    </a:p>
                    <a:p>
                      <a:pPr algn="r" rtl="0" fontAlgn="ctr"/>
                      <a:r>
                        <a:rPr lang="tr-TR" sz="16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31 Aralık 2020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00574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Hasılat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84814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Satışların Maliyeti (-)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90598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BRÜT KAR/ZARAR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02602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Genel Yönetim Giderleri (-)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49649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Esas Faaliyetlerden Diğer Gelirler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39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12606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Esas Faaliyetlerden Diğer Giderler (-)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(1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(1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72623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ESAS FAALİYET KARI/ZARARI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05776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Özkaynak Yöntemiyle Değerlenen Yatırımların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02046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Karlarından/(Zararlarından) Paylar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242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32993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SÜRDÜRÜLEN  FAALİYETLER VERGİ ÖNCESİ KARI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18060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Dönem Vergi Gideri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(5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48707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Ertelenmiş Vergi Gideri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35914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VERGİ GİDERİ / GELİRİ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(5)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00504"/>
                  </a:ext>
                </a:extLst>
              </a:tr>
              <a:tr h="143628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61933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SÜRDÜRÜLEN FAALİYETLER DÖNEM KARI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82545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Kontrol Gücü Olmayan Paylar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14011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Ana Ortaklık Payları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52327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 DÖNEM KARI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557" marR="6557" marT="6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7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947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41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0" name="Object 2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355" y="3260385"/>
            <a:ext cx="4620578" cy="702353"/>
          </a:xfrm>
        </p:spPr>
        <p:txBody>
          <a:bodyPr vert="horz"/>
          <a:lstStyle/>
          <a:p>
            <a:pPr algn="ctr"/>
            <a:r>
              <a:rPr lang="en-US" sz="5000" dirty="0"/>
              <a:t>T</a:t>
            </a:r>
            <a:r>
              <a:rPr lang="tr-TR" sz="5000" dirty="0" err="1"/>
              <a:t>eşekkürler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253772" y="6888722"/>
            <a:ext cx="317395" cy="278153"/>
          </a:xfrm>
        </p:spPr>
        <p:txBody>
          <a:bodyPr/>
          <a:lstStyle/>
          <a:p>
            <a:pPr defTabSz="963046"/>
            <a:fld id="{86CB4B4D-7CA3-9044-876B-883B54F8677D}" type="slidenum">
              <a:rPr lang="tr-TR" smtClean="0">
                <a:solidFill>
                  <a:srgbClr val="000000"/>
                </a:solidFill>
              </a:rPr>
              <a:pPr defTabSz="963046"/>
              <a:t>6</a:t>
            </a:fld>
            <a:r>
              <a:rPr lang="tr-TR" dirty="0">
                <a:solidFill>
                  <a:srgbClr val="000000"/>
                </a:solidFill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273237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325036"/>
              </p:ext>
            </p:extLst>
          </p:nvPr>
        </p:nvGraphicFramePr>
        <p:xfrm>
          <a:off x="1938" y="17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" y="17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264" y="98"/>
            <a:ext cx="167198" cy="16719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62869">
              <a:defRPr/>
            </a:pPr>
            <a:endParaRPr lang="en-US" sz="3369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9" y="379213"/>
            <a:ext cx="11450009" cy="613845"/>
          </a:xfrm>
        </p:spPr>
        <p:txBody>
          <a:bodyPr vert="horz"/>
          <a:lstStyle/>
          <a:p>
            <a:r>
              <a:rPr lang="tr-TR" dirty="0"/>
              <a:t>EC</a:t>
            </a:r>
            <a:r>
              <a:rPr lang="en-US" dirty="0"/>
              <a:t>ZYT</a:t>
            </a:r>
            <a:r>
              <a:rPr lang="tr-TR" dirty="0"/>
              <a:t> - BIST100 PERFORMANS ÖZETİ (2021 yılı)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BD174-7CC7-4380-A112-680A9E84B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63" y="1105905"/>
            <a:ext cx="11710761" cy="55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976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5.05.16"/>
  <p:tag name="AS_TITLE" val="Aspose.Slides for .NET 4.0 Client Profile"/>
  <p:tag name="AS_VERSION" val="15.5.0.0"/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  <p:tag name="SVBIPLUS15224148660" val="&lt;?xml version=&quot;1.0&quot;?&gt;&#10;&lt;ToolsActions relationId=&quot;10284711&quot;&gt;&lt;page&gt;page_UTF8=tablo1:0&amp;amp;printpage=0&lt;/page&gt;&lt;refresh&gt;&lt;url method=&quot;post&quot;&gt;/hr/common/HRLogon.jsp?elementName_UTF8=%2fStratejikPlanlamaRaporlar%2fzzGrup%5fRaporlari%2fa%5fYapi%5fUrunleri%5fGrubu%2fBPD%5fFinancial%5fReview%2fBPD%5fP%26L%5fTL&amp;amp;elementType=2&amp;amp;viewAs=image&amp;amp;sso_token=$SSO_TOKEN$&amp;amp;$CONTEXT$&amp;amp;action=refresh&amp;amp;localattribute=Year.id.2017&amp;amp;localattribute=Period.id.December&amp;amp;&amp;amp;allPages=false&amp;amp;splitPages=false&amp;amp;refUsingWSPOV=false&amp;amp;LOCALE_LANGUAGE=tr&lt;/url&gt;&lt;/refresh&gt;&lt;edit&gt;&lt;url method=&quot;post&quot;&gt;/workspace/index.jsp?module=tools.relatedcontent&amp;amp;repository_path=%2fStratejikPlanlamaRaporlar%2fzzGrup%5fRaporlari%2fa%5fYapi%5fUrunleri%5fGrubu%2fBPD%5fFinancial%5fReview%2fBPD%5fP%26L%5fTL&amp;amp;elementType=2&amp;amp;repository_name=%2fStratejikPlanlamaRaporlar%2fzzGrup%5fRaporlari%2fa%5fYapi%5fUrunleri%5fGrubu%2fBPD%5fFinancial%5fReview%2fBPD%5fP%26L%5fTL&amp;amp;$CONTEXT$&amp;amp;layout=embedded&amp;amp;bpm.logoff=false&amp;amp;bpm_showtab=false&amp;amp;repository_format_id=image&amp;amp;mimetype=application/hyperion-reports-report&amp;amp;action=edit&amp;amp;localattribute=Year.id.2017&amp;amp;localattribute=Period.id.December&amp;amp;&amp;amp;allPages=false&amp;amp;splitPages=false&amp;amp;refUsingWSPOV=false&lt;/url&gt;&lt;/edit&gt;&lt;close&gt;&lt;url method=&quot;post&quot;&gt;/hr/common/HRClientRefTracker.jsp?removeInstanceId=10284711&lt;/url&gt;&lt;/close&gt;&lt;toc&gt;&lt;page id=&quot;page_UTF8=tablo1:0&amp;amp;printpage=0&quot;/&gt;&lt;/toc&gt;&lt;svcinfo RepositoryPath=&quot;/StratejikPlanlamaRaporlar/zzGrup_Raporlari/a_Yapi_Urunleri_Grubu/BPD_Financial_Review/BPD_P&amp;amp;L_TL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4149831" val="&lt;?xml version=&quot;1.0&quot;?&gt;&#10;&lt;ToolsActions relationId=&quot;440131534&quot;&gt;&lt;page&gt;page_UTF8=tablo1:0&amp;amp;printpage=0&lt;/page&gt;&lt;refresh&gt;&lt;url method=&quot;post&quot;&gt;/hr/common/HRLogon.jsp?elementName_UTF8=%2fTeknik%2fAFD%5fSunumlari%2fSaglik%5fAFD%5fSunumu%2fSG%5fBirikimli%5fKar%5fZarar%5fTL&amp;amp;elementType=2&amp;amp;viewAs=image&amp;amp;sso_token=$SSO_TOKEN$&amp;amp;$CONTEXT$&amp;amp;action=refresh&amp;amp;localattribute=Year.id.2017&amp;amp;localattribute=Period.id.December&amp;amp;&amp;amp;allPages=false&amp;amp;splitPages=false&amp;amp;refUsingWSPOV=false&amp;amp;LOCALE_LANGUAGE=tr&lt;/url&gt;&lt;/refresh&gt;&lt;edit&gt;&lt;url method=&quot;post&quot;&gt;/workspace/index.jsp?module=tools.relatedcontent&amp;amp;repository_path=%2fTeknik%2fAFD%5fSunumlari%2fSaglik%5fAFD%5fSunumu%2fSG%5fBirikimli%5fKar%5fZarar%5fTL&amp;amp;elementType=2&amp;amp;repository_name=%2fTeknik%2fAFD%5fSunumlari%2fSaglik%5fAFD%5fSunumu%2fSG%5fBirikimli%5fKar%5fZarar%5fTL&amp;amp;$CONTEXT$&amp;amp;layout=embedded&amp;amp;bpm.logoff=false&amp;amp;bpm_showtab=false&amp;amp;repository_format_id=image&amp;amp;mimetype=application/hyperion-reports-report&amp;amp;action=edit&amp;amp;localattribute=Year.id.2017&amp;amp;localattribute=Period.id.December&amp;amp;&amp;amp;allPages=false&amp;amp;splitPages=false&amp;amp;refUsingWSPOV=false&lt;/url&gt;&lt;/edit&gt;&lt;close&gt;&lt;url method=&quot;post&quot;&gt;/hr/common/HRClientRefTracker.jsp?removeInstanceId=440131534&lt;/url&gt;&lt;/close&gt;&lt;toc&gt;&lt;page id=&quot;page_UTF8=tablo1:0&amp;amp;printpage=0&quot;/&gt;&lt;/toc&gt;&lt;svcinfo RepositoryPath=&quot;/Teknik/AFD_Sunumlari/Saglik_AFD_Sunumu/SG_Birikimli_Kar_Zarar_TL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7374621" val="&lt;?xml version=&quot;1.0&quot;?&gt;&#10;&lt;ToolsActions relationId=&quot;1903300&quot;&gt;&lt;page&gt;page_UTF8=Grid1:0&amp;amp;printpage=0&amp;amp;page_UTF8=tablo13:0&amp;amp;printpage=0&amp;amp;page_UTF8=tablo7:0&amp;amp;printpage=0&amp;amp;page_UTF8=tablo8:0&amp;amp;printpage=0&amp;amp;page_UTF8=tablo6:0&amp;amp;printpage=0&amp;amp;page_UTF8=tablo14:0&amp;amp;printpage=0&amp;amp;page_UTF8=Grid9:0&amp;amp;printpage=0&amp;amp;page_UTF8=Grid2:0&amp;amp;printpage=0&lt;/page&gt;&lt;refresh&gt;&lt;url method=&quot;post&quot;&gt;/hr/common/HRLogon.jsp?elementName_UTF8=%2fFinansmanRaporlar%2fYeni%5fPrint%5fRaporlar%2fSerbest%5fNakit%5fAkis&amp;amp;elementType=2&amp;amp;viewAs=image&amp;amp;sso_token=$SSO_TOKEN$&amp;amp;$CONTEXT$&amp;amp;action=refresh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&amp;amp;allPages=false&amp;amp;splitPages=false&amp;amp;refUsingWSPOV=false&amp;amp;LOCALE_LANGUAGE=tr&lt;/url&gt;&lt;/refresh&gt;&lt;edit&gt;&lt;url method=&quot;post&quot;&gt;/workspace/index.jsp?module=tools.relatedcontent&amp;amp;repository_path=%2fFinansmanRaporlar%2fYeni%5fPrint%5fRaporlar%2fSerbest%5fNakit%5fAkis&amp;amp;elementType=2&amp;amp;repository_name=%2fFinansmanRaporlar%2fYeni%5fPrint%5fRaporlar%2fSerbest%5fNakit%5fAkis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&amp;amp;allPages=false&amp;amp;splitPages=false&amp;amp;refUsingWSPOV=false&lt;/url&gt;&lt;/edit&gt;&lt;close&gt;&lt;url method=&quot;post&quot;&gt;/hr/common/HRClientRefTracker.jsp?removeInstanceId=1903300&lt;/url&gt;&lt;/close&gt;&lt;toc&gt;&lt;page id=&quot;page_UTF8=Grid1:0&amp;amp;printpage=0&amp;amp;page_UTF8=tablo13:0&amp;amp;printpage=0&amp;amp;page_UTF8=tablo7:0&amp;amp;printpage=0&amp;amp;page_UTF8=tablo8:0&amp;amp;printpage=0&amp;amp;page_UTF8=tablo6:0&amp;amp;printpage=0&amp;amp;page_UTF8=tablo14:0&amp;amp;printpage=0&amp;amp;page_UTF8=Grid9:0&amp;amp;printpage=0&amp;amp;page_UTF8=Grid2:0&amp;amp;printpage=0&quot;/&gt;&lt;/toc&gt;&lt;svcinfo RepositoryPath=&quot;/FinansmanRaporlar/Yeni_Print_Raporlar/Serbest_Nakit_Akis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7383522" val="&lt;?xml version=&quot;1.0&quot;?&gt;&#10;&lt;ToolsActions relationId=&quot;16317734&quot;&gt;&lt;page&gt;page_UTF8=Grid1:0&amp;amp;printpage=0&amp;amp;page_UTF8=tablo14:0&amp;amp;printpage=0&lt;/page&gt;&lt;refresh&gt;&lt;url method=&quot;post&quot;&gt;/hr/common/HRLogon.jsp?elementName_UTF8=%2fTeknik%2fYeni%5fYK%5fRaporlar%c4%b1%2fSerbest%5fNakit%5fAkis%5fYK&amp;amp;elementType=2&amp;amp;viewAs=image&amp;amp;sso_token=$SSO_TOKEN$&amp;amp;$CONTEXT$&amp;amp;action=refresh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Serbest%5fNakit%5fAkis%5fYK&amp;amp;elementType=2&amp;amp;repository_name=%2fTeknik%2fYeni%5fYK%5fRaporlar%c4%b1%2fSerbest%5fNakit%5fAkis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localattribute=Year.id.2018&amp;amp;localattribute=Period.id.February&amp;amp;localattribute=Entity.id.Topluluk.T000&amp;amp;localattribute=Value.id.TRL&amp;amp;&amp;amp;allPages=false&amp;amp;splitPages=false&amp;amp;refUsingWSPOV=false&lt;/url&gt;&lt;/edit&gt;&lt;close&gt;&lt;url method=&quot;post&quot;&gt;/hr/common/HRClientRefTracker.jsp?removeInstanceId=16317734&lt;/url&gt;&lt;/close&gt;&lt;toc&gt;&lt;page id=&quot;page_UTF8=Grid1:0&amp;amp;printpage=0&amp;amp;page_UTF8=tablo14:0&amp;amp;printpage=0&quot;/&gt;&lt;/toc&gt;&lt;svcinfo RepositoryPath=&quot;/Teknik/Yeni_YK_Raporları/Serbest_Nakit_Akis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7595573" val="&lt;?xml version=&quot;1.0&quot;?&gt;&#10;&lt;ToolsActions relationId=&quot;10413028&quot;&gt;&lt;page&gt;page_UTF8=tablo1:0&amp;amp;printpage=0&lt;/page&gt;&lt;refresh&gt;&lt;url method=&quot;post&quot;&gt;/hr/common/HRLogon.jsp?elementName_UTF8=%2fTeknik%2fYeni%5fYK%5fRaporlar%c4%b1%2fKar%5fZarar%5fYK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Kar%5fZarar%5fYK&amp;amp;elementType=2&amp;amp;repository_name=%2fTeknik%2fYeni%5fYK%5fRaporlar%c4%b1%2fKar%5fZarar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10413028&lt;/url&gt;&lt;/close&gt;&lt;toc&gt;&lt;page id=&quot;page_UTF8=tablo1:0&amp;amp;printpage=0&quot;/&gt;&lt;/toc&gt;&lt;svcinfo RepositoryPath=&quot;/Teknik/Yeni_YK_Raporları/Kar_Zarar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8221590" val="&lt;?xml version=&quot;1.0&quot;?&gt;&#10;&lt;ToolsActions relationId=&quot;1917779&quot;&gt;&lt;page&gt;page_UTF8=tablo1:0&amp;amp;printpage=0&lt;/page&gt;&lt;refresh&gt;&lt;url method=&quot;post&quot;&gt;/hr/common/HRLogon.jsp?elementName_UTF8=%2fTeknik%2fYeni%5fYK%5fRaporlar%c4%b1%2fKar%5fZarar%5fYK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Kar%5fZarar%5fYK&amp;amp;elementType=2&amp;amp;repository_name=%2fTeknik%2fYeni%5fYK%5fRaporlar%c4%b1%2fKar%5fZarar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1917779&lt;/url&gt;&lt;/close&gt;&lt;toc&gt;&lt;page id=&quot;page_UTF8=tablo1:0&amp;amp;printpage=0&quot;/&gt;&lt;/toc&gt;&lt;svcinfo RepositoryPath=&quot;/Teknik/Yeni_YK_Raporları/Kar_Zarar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8452211" val="&lt;?xml version=&quot;1.0&quot;?&gt;&#10;&lt;ToolsActions relationId=&quot;7767320&quot;&gt;&lt;page&gt;page_UTF8=tablo1:0&amp;amp;printpage=0&lt;/page&gt;&lt;refresh&gt;&lt;url method=&quot;post&quot;&gt;/hr/common/HRLogon.jsp?elementName_UTF8=%2fTeknik%2fYeni%5fYK%5fRaporlar%c4%b1%2fBilanco%5fYK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ilanco%5fYK&amp;amp;elementType=2&amp;amp;repository_name=%2fTeknik%2fYeni%5fYK%5fRaporlar%c4%b1%2fBilanco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7767320&lt;/url&gt;&lt;/close&gt;&lt;toc&gt;&lt;page id=&quot;page_UTF8=tablo1:0&amp;amp;printpage=0&quot;/&gt;&lt;/toc&gt;&lt;svcinfo RepositoryPath=&quot;/Teknik/Yeni_YK_Raporları/Bilanco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8455452" val="&lt;?xml version=&quot;1.0&quot;?&gt;&#10;&lt;ToolsActions relationId=&quot;2621298&quot;&gt;&lt;page&gt;page_UTF8=tablo1:0&amp;amp;printpage=0&lt;/page&gt;&lt;refresh&gt;&lt;url method=&quot;post&quot;&gt;/hr/common/HRLogon.jsp?elementName_UTF8=%2fTeknik%2fYeni%5fYK%5fRaporlar%c4%b1%2fKar%5fZarar%5fYK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Kar%5fZarar%5fYK&amp;amp;elementType=2&amp;amp;repository_name=%2fTeknik%2fYeni%5fYK%5fRaporlar%c4%b1%2fKar%5fZarar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2621298&lt;/url&gt;&lt;/close&gt;&lt;toc&gt;&lt;page id=&quot;page_UTF8=tablo1:0&amp;amp;printpage=0&quot;/&gt;&lt;/toc&gt;&lt;svcinfo RepositoryPath=&quot;/Teknik/Yeni_YK_Raporları/Kar_Zarar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8456763" val="&lt;?xml version=&quot;1.0&quot;?&gt;&#10;&lt;ToolsActions relationId=&quot;2449254&quot;&gt;&lt;page&gt;page_UTF8=Grid1:0&amp;amp;printpage=0&amp;amp;page_UTF8=Grid3:0&amp;amp;printpage=0&amp;amp;page_UTF8=Grid2:0&amp;amp;printpage=0&lt;/page&gt;&lt;refresh&gt;&lt;url method=&quot;post&quot;&gt;/hr/common/HRLogon.jsp?elementName_UTF8=%2fTeknik%2fYeni%5fYK%5fRaporlar%c4%b1%2fNet%5f%c4%b0%c5%9fletme%5fSermayesi%5fYK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Net%5f%c4%b0%c5%9fletme%5fSermayesi%5fYK&amp;amp;elementType=2&amp;amp;repository_name=%2fTeknik%2fYeni%5fYK%5fRaporlar%c4%b1%2fNet%5f%c4%b0%c5%9fletme%5fSermayesi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2449254&lt;/url&gt;&lt;/close&gt;&lt;toc&gt;&lt;page id=&quot;page_UTF8=Grid1:0&amp;amp;printpage=0&amp;amp;page_UTF8=Grid3:0&amp;amp;printpage=0&amp;amp;page_UTF8=Grid2:0&amp;amp;printpage=0&quot;/&gt;&lt;/toc&gt;&lt;svcinfo RepositoryPath=&quot;/Teknik/Yeni_YK_Raporları/Net_İşletme_Sermayesi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8457854" val="&lt;?xml version=&quot;1.0&quot;?&gt;&#10;&lt;ToolsActions relationId=&quot;3780800&quot;&gt;&lt;page&gt;page_UTF8=Grid1:0&amp;amp;printpage=0&lt;/page&gt;&lt;refresh&gt;&lt;url method=&quot;post&quot;&gt;/hr/common/HRLogon.jsp?elementName_UTF8=%2fTeknik%2fYeni%5fYK%5fRaporlar%c4%b1%2fSerbest%5fNakit%5fAkis%5fYK&amp;amp;elementType=2&amp;amp;viewAs=image&amp;amp;sso_token=$SSO_TOKEN$&amp;amp;$CONTEXT$&amp;amp;action=refresh&amp;amp;localattribute=Year.id.2018&amp;amp;localattribute=Period.id.February&amp;amp;localattribute=Entity.id.Topluluk.T000&amp;amp;localattribute=Value.id.TRL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Serbest%5fNakit%5fAkis%5fYK&amp;amp;elementType=2&amp;amp;repository_name=%2fTeknik%2fYeni%5fYK%5fRaporlar%c4%b1%2fSerbest%5fNakit%5fAkis%5fYK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localattribute=Value.id.TRL&amp;amp;&amp;amp;allPages=false&amp;amp;splitPages=false&amp;amp;refUsingWSPOV=false&lt;/url&gt;&lt;/edit&gt;&lt;close&gt;&lt;url method=&quot;post&quot;&gt;/hr/common/HRClientRefTracker.jsp?removeInstanceId=3780800&lt;/url&gt;&lt;/close&gt;&lt;toc&gt;&lt;page id=&quot;page_UTF8=Grid1:0&amp;amp;printpage=0&quot;/&gt;&lt;/toc&gt;&lt;svcinfo RepositoryPath=&quot;/Teknik/Yeni_YK_Raporları/Serbest_Nakit_Akis_YK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9287134" val="&lt;?xml version=&quot;1.0&quot;?&gt;&#10;&lt;ToolsActions relationId=&quot;2389005&quot;&gt;&lt;page&gt;page_UTF8=tablo1:0&amp;amp;printpage=0&lt;/page&gt;&lt;refresh&gt;&lt;url method=&quot;post&quot;&gt;/hr/common/HRLogon.jsp?elementName_UTF8=%2fTeknik%2fYeni%5fYK%5fRaporlar%c4%b1%2fb%5fBalance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Balance&amp;amp;elementType=2&amp;amp;repository_name=%2fTeknik%2fYeni%5fYK%5fRaporlar%c4%b1%2fb%5fBalance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2389005&lt;/url&gt;&lt;/close&gt;&lt;toc&gt;&lt;page id=&quot;page_UTF8=tablo1:0&amp;amp;printpage=0&quot;/&gt;&lt;/toc&gt;&lt;svcinfo RepositoryPath=&quot;/Teknik/Yeni_YK_Raporları/b_Balance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9290320" val="&lt;?xml version=&quot;1.0&quot;?&gt;&#10;&lt;ToolsActions relationId=&quot;1065990382&quot;&gt;&lt;page&gt;page_UTF8=tablo1:0&amp;amp;printpage=0&lt;/page&gt;&lt;refresh&gt;&lt;url method=&quot;post&quot;&gt;/hr/common/HRLogon.jsp?elementName_UTF8=%2fTeknik%2fYeni%5fYK%5fRaporlar%c4%b1%2fb%5fBalance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Balance&amp;amp;elementType=2&amp;amp;repository_name=%2fTeknik%2fYeni%5fYK%5fRaporlar%c4%b1%2fb%5fBalance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1065990382&lt;/url&gt;&lt;/close&gt;&lt;toc&gt;&lt;page id=&quot;page_UTF8=tablo1:0&amp;amp;printpage=0&quot;/&gt;&lt;/toc&gt;&lt;svcinfo RepositoryPath=&quot;/Teknik/Yeni_YK_Raporları/b_Balance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9290411" val="&lt;?xml version=&quot;1.0&quot;?&gt;&#10;&lt;ToolsActions relationId=&quot;1087347896&quot;&gt;&lt;page&gt;page_UTF8=tablo1:0&amp;amp;printpage=0&lt;/page&gt;&lt;refresh&gt;&lt;url method=&quot;post&quot;&gt;/hr/common/HRLogon.jsp?elementName_UTF8=%2fTeknik%2fYeni%5fYK%5fRaporlar%c4%b1%2fb%5fP%26L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P%26L&amp;amp;elementType=2&amp;amp;repository_name=%2fTeknik%2fYeni%5fYK%5fRaporlar%c4%b1%2fb%5fP%26L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1087347896&lt;/url&gt;&lt;/close&gt;&lt;toc&gt;&lt;page id=&quot;page_UTF8=tablo1:0&amp;amp;printpage=0&quot;/&gt;&lt;/toc&gt;&lt;svcinfo RepositoryPath=&quot;/Teknik/Yeni_YK_Raporları/b_P&amp;amp;L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9298602" val="&lt;?xml version=&quot;1.0&quot;?&gt;&#10;&lt;ToolsActions relationId=&quot;2080537&quot;&gt;&lt;page&gt;page_UTF8=Grid1:0&amp;amp;printpage=0&amp;amp;page_UTF8=Grid3:0&amp;amp;printpage=0&amp;amp;page_UTF8=Grid2:0&amp;amp;printpage=0&lt;/page&gt;&lt;refresh&gt;&lt;url method=&quot;post&quot;&gt;/hr/common/HRLogon.jsp?elementName_UTF8=%2fTeknik%2fYeni%5fYK%5fRaporlar%c4%b1%2fb%5fNet%5fWorking%5fCapital&amp;amp;elementType=2&amp;amp;viewAs=image&amp;amp;sso_token=$SSO_TOKEN$&amp;amp;$CONTEXT$&amp;amp;action=refresh&amp;amp;localattribute=Year.id.2018&amp;amp;localattribute=Period.id.February&amp;amp;localattribute=Entity.id.Topluluk.T0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Net%5fWorking%5fCapital&amp;amp;elementType=2&amp;amp;repository_name=%2fTeknik%2fYeni%5fYK%5fRaporlar%c4%b1%2fb%5fNet%5fWorking%5fCapital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&amp;amp;allPages=false&amp;amp;splitPages=false&amp;amp;refUsingWSPOV=false&lt;/url&gt;&lt;/edit&gt;&lt;close&gt;&lt;url method=&quot;post&quot;&gt;/hr/common/HRClientRefTracker.jsp?removeInstanceId=2080537&lt;/url&gt;&lt;/close&gt;&lt;toc&gt;&lt;page id=&quot;page_UTF8=Grid1:0&amp;amp;printpage=0&amp;amp;page_UTF8=Grid3:0&amp;amp;printpage=0&amp;amp;page_UTF8=Grid2:0&amp;amp;printpage=0&quot;/&gt;&lt;/toc&gt;&lt;svcinfo RepositoryPath=&quot;/Teknik/Yeni_YK_Raporları/b_Net_Working_Capital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29315840" val="&lt;?xml version=&quot;1.0&quot;?&gt;&#10;&lt;ToolsActions relationId=&quot;12564820&quot;&gt;&lt;page&gt;page_UTF8=Grid1:0&amp;amp;printpage=0&lt;/page&gt;&lt;refresh&gt;&lt;url method=&quot;post&quot;&gt;/hr/common/HRLogon.jsp?elementName_UTF8=%2fTeknik%2fYeni%5fYK%5fRaporlar%c4%b1%2fb%5fFree%5fCash%5fFlow&amp;amp;elementType=2&amp;amp;viewAs=image&amp;amp;sso_token=$SSO_TOKEN$&amp;amp;$CONTEXT$&amp;amp;action=refresh&amp;amp;localattribute=Year.id.2018&amp;amp;localattribute=Period.id.February&amp;amp;localattribute=Entity.id.Topluluk.T000&amp;amp;localattribute=Value.id.TRL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Free%5fCash%5fFlow&amp;amp;elementType=2&amp;amp;repository_name=%2fTeknik%2fYeni%5fYK%5fRaporlar%c4%b1%2fb%5fFree%5fCash%5fFlow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Entity.id.Topluluk.T000&amp;amp;localattribute=Value.id.TRL&amp;amp;&amp;amp;allPages=false&amp;amp;splitPages=false&amp;amp;refUsingWSPOV=false&lt;/url&gt;&lt;/edit&gt;&lt;close&gt;&lt;url method=&quot;post&quot;&gt;/hr/common/HRClientRefTracker.jsp?removeInstanceId=12564820&lt;/url&gt;&lt;/close&gt;&lt;toc&gt;&lt;page id=&quot;page_UTF8=Grid1:0&amp;amp;printpage=0&quot;/&gt;&lt;/toc&gt;&lt;svcinfo RepositoryPath=&quot;/Teknik/Yeni_YK_Raporları/b_Free_Cash_Flow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30174210" val="&lt;?xml version=&quot;1.0&quot;?&gt;&#10;&lt;ToolsActions relationId=&quot;2567876&quot;&gt;&lt;page&gt;page_UTF8=Grid1:0&amp;amp;printpage=0&amp;amp;page_UTF8=Grid2:0&amp;amp;printpage=0&lt;/page&gt;&lt;refresh&gt;&lt;url method=&quot;post&quot;&gt;/hr/common/HRLogon.jsp?elementName_UTF8=%2fTeknik%2fYeni%5fYK%5fRaporlar%c4%b1%2fc%5fBanyo%5fG%5fOperating%5fCash%5fNFD%5fEBITDA&amp;amp;elementType=2&amp;amp;viewAs=image&amp;amp;sso_token=$SSO_TOKEN$&amp;amp;$CONTEXT$&amp;amp;action=refresh&amp;amp;localattribute=Year.id.2018&amp;amp;localattribute=Period.id.February&amp;amp;localattribute=Year.id.2018&amp;amp;localattribute=Period.id.February&amp;amp;localattribute=Year.id.2018&amp;amp;localattribute=Period.id.February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c%5fBanyo%5fG%5fOperating%5fCash%5fNFD%5fEBITDA&amp;amp;elementType=2&amp;amp;repository_name=%2fTeknik%2fYeni%5fYK%5fRaporlar%c4%b1%2fc%5fBanyo%5fG%5fOperating%5fCash%5fNFD%5fEBITDA&amp;amp;$CONTEXT$&amp;amp;layout=embedded&amp;amp;bpm.logoff=false&amp;amp;bpm_showtab=false&amp;amp;repository_format_id=image&amp;amp;mimetype=application/hyperion-reports-report&amp;amp;action=edit&amp;amp;localattribute=Year.id.2018&amp;amp;localattribute=Period.id.February&amp;amp;localattribute=Year.id.2018&amp;amp;localattribute=Period.id.February&amp;amp;localattribute=Year.id.2018&amp;amp;localattribute=Period.id.February&amp;amp;&amp;amp;allPages=false&amp;amp;splitPages=false&amp;amp;refUsingWSPOV=false&lt;/url&gt;&lt;/edit&gt;&lt;close&gt;&lt;url method=&quot;post&quot;&gt;/hr/common/HRClientRefTracker.jsp?removeInstanceId=2567876&lt;/url&gt;&lt;/close&gt;&lt;toc&gt;&lt;page id=&quot;page_UTF8=Grid1:0&amp;amp;printpage=0&amp;amp;page_UTF8=Grid2:0&amp;amp;printpage=0&quot;/&gt;&lt;/toc&gt;&lt;svcinfo RepositoryPath=&quot;/Teknik/Yeni_YK_Raporları/c_Banyo_G_Operating_Cash_NFD_EBITDA&quot; Connection=&quot;&amp;lt;root&amp;gt;&amp;lt;conn&amp;gt;&amp;lt;kvpair key=&amp;quot;conn_id&amp;quot; value=&amp;quot;{818BCBE4-BDB5-485D-9C40-4FE0A472B6E2}&amp;quot;/&amp;gt;&amp;lt;kvpair key=&amp;quot;friendly_name&amp;quot; value=&amp;quot;Rapor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ethem.ozcan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70794390" val="&lt;?xml version=&quot;1.0&quot;?&gt;&#10;&lt;ToolsActions relationId=&quot;1537391&quot;&gt;&lt;page&gt;page_UTF8=tablo1:0&amp;amp;printpage=0&lt;/page&gt;&lt;refresh&gt;&lt;url method=&quot;post&quot;&gt;/hr/common/HRLogon.jsp?elementName_UTF8=%2fTeknik%2fYeni%5fYK%5fRaporlar%c4%b1%2fb%5fP%26L&amp;amp;elementType=2&amp;amp;viewAs=image&amp;amp;sso_token=$SSO_TOKEN$&amp;amp;$CONTEXT$&amp;amp;action=refresh&amp;amp;localattribute=Year.id.2018&amp;amp;localattribute=Period.id.April&amp;amp;localattribute=Entity.id.T000.G3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P%26L&amp;amp;elementType=2&amp;amp;repository_name=%2fTeknik%2fYeni%5fYK%5fRaporlar%c4%b1%2fb%5fP%26L&amp;amp;$CONTEXT$&amp;amp;layout=embedded&amp;amp;bpm.logoff=false&amp;amp;bpm_showtab=false&amp;amp;repository_format_id=image&amp;amp;mimetype=application/hyperion-reports-report&amp;amp;action=edit&amp;amp;localattribute=Year.id.2018&amp;amp;localattribute=Period.id.April&amp;amp;localattribute=Entity.id.T000.G300&amp;amp;&amp;amp;allPages=false&amp;amp;splitPages=false&amp;amp;refUsingWSPOV=false&lt;/url&gt;&lt;/edit&gt;&lt;close&gt;&lt;url method=&quot;post&quot;&gt;/hr/common/HRClientRefTracker.jsp?removeInstanceId=1537391&lt;/url&gt;&lt;/close&gt;&lt;toc&gt;&lt;page id=&quot;page_UTF8=tablo1:0&amp;amp;printpage=0&quot;/&gt;&lt;/toc&gt;&lt;svcinfo RepositoryPath=&quot;/Teknik/Yeni_YK_Raporları/b_P&amp;amp;L&quot; Connection=&quot;&amp;lt;root&amp;gt;&amp;lt;conn&amp;gt;&amp;lt;kvpair key=&amp;quot;conn_id&amp;quot; value=&amp;quot;{39829BBF-E59B-49A0-80BD-CD6C9AAD612C}&amp;quot;/&amp;gt;&amp;lt;kvpair key=&amp;quot;friendly_name&amp;quot; value=&amp;quot;RAPOR-LIVE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kocsistem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70798271" val="&lt;?xml version=&quot;1.0&quot;?&gt;&#10;&lt;ToolsActions relationId=&quot;5106351&quot;&gt;&lt;page&gt;page_UTF8=tablo1:0&amp;amp;printpage=0&lt;/page&gt;&lt;refresh&gt;&lt;url method=&quot;post&quot;&gt;/hr/common/HRLogon.jsp?elementName_UTF8=%2fTeknik%2fYeni%5fYK%5fRaporlar%c4%b1%2fb%5fP%26L&amp;amp;elementType=2&amp;amp;viewAs=image&amp;amp;sso_token=$SSO_TOKEN$&amp;amp;$CONTEXT$&amp;amp;action=refresh&amp;amp;localattribute=Year.id.2018&amp;amp;localattribute=Period.id.April&amp;amp;localattribute=Entity.id.T000.G3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P%26L&amp;amp;elementType=2&amp;amp;repository_name=%2fTeknik%2fYeni%5fYK%5fRaporlar%c4%b1%2fb%5fP%26L&amp;amp;$CONTEXT$&amp;amp;layout=embedded&amp;amp;bpm.logoff=false&amp;amp;bpm_showtab=false&amp;amp;repository_format_id=image&amp;amp;mimetype=application/hyperion-reports-report&amp;amp;action=edit&amp;amp;localattribute=Year.id.2018&amp;amp;localattribute=Period.id.April&amp;amp;localattribute=Entity.id.T000.G300&amp;amp;&amp;amp;allPages=false&amp;amp;splitPages=false&amp;amp;refUsingWSPOV=false&lt;/url&gt;&lt;/edit&gt;&lt;close&gt;&lt;url method=&quot;post&quot;&gt;/hr/common/HRClientRefTracker.jsp?removeInstanceId=5106351&lt;/url&gt;&lt;/close&gt;&lt;toc&gt;&lt;page id=&quot;page_UTF8=tablo1:0&amp;amp;printpage=0&quot;/&gt;&lt;/toc&gt;&lt;svcinfo RepositoryPath=&quot;/Teknik/Yeni_YK_Raporları/b_P&amp;amp;L&quot; Connection=&quot;&amp;lt;root&amp;gt;&amp;lt;conn&amp;gt;&amp;lt;kvpair key=&amp;quot;conn_id&amp;quot; value=&amp;quot;{39829BBF-E59B-49A0-80BD-CD6C9AAD612C}&amp;quot;/&amp;gt;&amp;lt;kvpair key=&amp;quot;friendly_name&amp;quot; value=&amp;quot;RAPOR-LIVE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kocsistem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SVBIPLUS15274019600" val="&lt;?xml version=&quot;1.0&quot;?&gt;&#10;&lt;ToolsActions relationId=&quot;825442718&quot;&gt;&lt;page&gt;page_UTF8=tablo1:0&amp;amp;printpage=0&lt;/page&gt;&lt;refresh&gt;&lt;url method=&quot;post&quot;&gt;/hr/common/HRLogon.jsp?elementName_UTF8=%2fTeknik%2fYeni%5fYK%5fRaporlar%c4%b1%2fb%5fP%26L&amp;amp;elementType=2&amp;amp;viewAs=image&amp;amp;sso_token=$SSO_TOKEN$&amp;amp;$CONTEXT$&amp;amp;action=refresh&amp;amp;localattribute=Year.id.2018&amp;amp;localattribute=Period.id.April&amp;amp;localattribute=Entity.id.T000.G300&amp;amp;&amp;amp;allPages=false&amp;amp;splitPages=false&amp;amp;refUsingWSPOV=false&amp;amp;LOCALE_LANGUAGE=tr&lt;/url&gt;&lt;/refresh&gt;&lt;edit&gt;&lt;url method=&quot;post&quot;&gt;/workspace/index.jsp?module=tools.relatedcontent&amp;amp;repository_path=%2fTeknik%2fYeni%5fYK%5fRaporlar%c4%b1%2fb%5fP%26L&amp;amp;elementType=2&amp;amp;repository_name=%2fTeknik%2fYeni%5fYK%5fRaporlar%c4%b1%2fb%5fP%26L&amp;amp;$CONTEXT$&amp;amp;layout=embedded&amp;amp;bpm.logoff=false&amp;amp;bpm_showtab=false&amp;amp;repository_format_id=image&amp;amp;mimetype=application/hyperion-reports-report&amp;amp;action=edit&amp;amp;localattribute=Year.id.2018&amp;amp;localattribute=Period.id.April&amp;amp;localattribute=Entity.id.T000.G300&amp;amp;&amp;amp;allPages=false&amp;amp;splitPages=false&amp;amp;refUsingWSPOV=false&lt;/url&gt;&lt;/edit&gt;&lt;close&gt;&lt;url method=&quot;post&quot;&gt;/hr/common/HRClientRefTracker.jsp?removeInstanceId=825442718&lt;/url&gt;&lt;/close&gt;&lt;toc&gt;&lt;page id=&quot;page_UTF8=tablo1:0&amp;amp;printpage=0&quot;/&gt;&lt;/toc&gt;&lt;svcinfo RepositoryPath=&quot;/Teknik/Yeni_YK_Raporları/b_P&amp;amp;L&quot; Connection=&quot;&amp;lt;root&amp;gt;&amp;lt;conn&amp;gt;&amp;lt;kvpair key=&amp;quot;conn_id&amp;quot; value=&amp;quot;{39829BBF-E59B-49A0-80BD-CD6C9AAD612C}&amp;quot;/&amp;gt;&amp;lt;kvpair key=&amp;quot;friendly_name&amp;quot; value=&amp;quot;RAPOR-LIVE&amp;quot;/&amp;gt;&amp;lt;kvpair key=&amp;quot;desc&amp;quot; value=&amp;quot;&amp;quot;/&amp;gt;&amp;lt;kvpair key=&amp;quot;url&amp;quot; value=&amp;quot;http://10.205.1.200:19000/raframework/browse/listXML&amp;quot;/&amp;gt;&amp;lt;kvpair key=&amp;quot;aps_url&amp;quot; value=&amp;quot;&amp;quot;/&amp;gt;&amp;lt;kvpair key=&amp;quot;cube&amp;quot; value=&amp;quot;&amp;quot;/&amp;gt;&amp;lt;kvpair key=&amp;quot;form&amp;quot; value=&amp;quot;&amp;quot;/&amp;gt;&amp;lt;kvpair key=&amp;quot;formAttributes&amp;quot; value=&amp;quot;&amp;quot;/&amp;gt;&amp;lt;kvpair key=&amp;quot;provider&amp;quot; value=&amp;quot;Hyperion Smart View Provider for Hyperion Reporting and Analysis&amp;quot;/&amp;gt;&amp;lt;kvpair key=&amp;quot;server&amp;quot; value=&amp;quot;&amp;quot;/&amp;gt;&amp;lt;kvpair key=&amp;quot;providerParam&amp;quot; value=&amp;quot;&amp;quot;/&amp;gt;&amp;lt;kvpair key=&amp;quot;app&amp;quot; value=&amp;quot;&amp;quot;/&amp;gt;&amp;lt;kvpair key=&amp;quot;app_description&amp;quot; value=&amp;quot;&amp;quot;/&amp;gt;&amp;lt;kvpair key=&amp;quot;user&amp;quot; value=&amp;quot;asli.sozdinler&amp;quot;/&amp;gt;&amp;lt;kvpair key=&amp;quot;extension_provider_id&amp;quot; value=&amp;quot;&amp;quot;/&amp;gt;&amp;lt;kvpair key=&amp;quot;conn_context&amp;quot; value=&amp;quot;&amp;quot;/&amp;gt;&amp;lt;kvpair key=&amp;quot;alias_table&amp;quot; value=&amp;quot;none&amp;quot;/&amp;gt;&amp;lt;/conn&amp;gt;&amp;lt;pov/&amp;gt;&amp;lt;hidden_pov/&amp;gt;&amp;lt;/root&amp;gt;&amp;#xA;&quot;/&gt;&lt;/ToolsActions&gt;&#10;"/>
  <p:tag name="THINKCELLPRESENTATIONDONOTDELETE" val="&lt;?xml version=&quot;1.0&quot; encoding=&quot;UTF-16&quot; standalone=&quot;yes&quot;?&gt;&lt;root reqver=&quot;27037&quot;&gt;&lt;version val=&quot;3281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2.78181757782995431327E+00&quot;&gt;&lt;m_msothmcolidx val=&quot;0&quot;/&gt;&lt;m_rgb r=&quot;1D&quot; g=&quot;2F&quot; b=&quot;90&quot;/&gt;&lt;/elem&gt;&lt;elem m_fUsage=&quot;1.61389679955838616365E+00&quot;&gt;&lt;m_msothmcolidx val=&quot;0&quot;/&gt;&lt;m_rgb r=&quot;91&quot; g=&quot;4B&quot; b=&quot;E6&quot;/&gt;&lt;/elem&gt;&lt;elem m_fUsage=&quot;1.53200472885978022930E+00&quot;&gt;&lt;m_msothmcolidx val=&quot;0&quot;/&gt;&lt;m_rgb r=&quot;10&quot; g=&quot;1D&quot; b=&quot;75&quot;/&gt;&lt;/elem&gt;&lt;elem m_fUsage=&quot;9.47122032954649140102E-01&quot;&gt;&lt;m_msothmcolidx val=&quot;0&quot;/&gt;&lt;m_rgb r=&quot;2D&quot; g=&quot;54&quot; b=&quot;E0&quot;/&gt;&lt;/elem&gt;&lt;elem m_fUsage=&quot;8.32907187286525463321E-01&quot;&gt;&lt;m_msothmcolidx val=&quot;0&quot;/&gt;&lt;m_rgb r=&quot;FF&quot; g=&quot;99&quot; b=&quot;00&quot;/&gt;&lt;/elem&gt;&lt;elem m_fUsage=&quot;6.82631466009772869263E-01&quot;&gt;&lt;m_msothmcolidx val=&quot;0&quot;/&gt;&lt;m_rgb r=&quot;43&quot; g=&quot;9B&quot; b=&quot;A0&quot;/&gt;&lt;/elem&gt;&lt;elem m_fUsage=&quot;6.69850025481000144190E-01&quot;&gt;&lt;m_msothmcolidx val=&quot;0&quot;/&gt;&lt;m_rgb r=&quot;D2&quot; g=&quot;50&quot; b=&quot;62&quot;/&gt;&lt;/elem&gt;&lt;elem m_fUsage=&quot;5.90656027499684044280E-01&quot;&gt;&lt;m_msothmcolidx val=&quot;0&quot;/&gt;&lt;m_rgb r=&quot;79&quot; g=&quot;7E&quot; b=&quot;EC&quot;/&gt;&lt;/elem&gt;&lt;elem m_fUsage=&quot;9.84770902183611934744E-02&quot;&gt;&lt;m_msothmcolidx val=&quot;0&quot;/&gt;&lt;m_rgb r=&quot;0A&quot; g=&quot;BE&quot; b=&quot;5D&quot;/&gt;&lt;/elem&gt;&lt;elem m_fUsage=&quot;7.18025222645298083490E-02&quot;&gt;&lt;m_msothmcolidx val=&quot;0&quot;/&gt;&lt;m_rgb r=&quot;24&quot; g=&quot;80&quot; b=&quot;61&quot;/&gt;&lt;/elem&gt;&lt;elem m_fUsage=&quot;6.49714496735292190710E-02&quot;&gt;&lt;m_msothmcolidx val=&quot;0&quot;/&gt;&lt;m_rgb r=&quot;4D&quot; g=&quot;BD&quot; b=&quot;E7&quot;/&gt;&lt;/elem&gt;&lt;elem m_fUsage=&quot;5.81777757150756108517E-02&quot;&gt;&lt;m_msothmcolidx val=&quot;0&quot;/&gt;&lt;m_rgb r=&quot;E9&quot; g=&quot;4C&quot; b=&quot;87&quot;/&gt;&lt;/elem&gt;&lt;elem m_fUsage=&quot;5.23567700147409553768E-02&quot;&gt;&lt;m_msothmcolidx val=&quot;0&quot;/&gt;&lt;m_rgb r=&quot;E4&quot; g=&quot;CE&quot; b=&quot;46&quot;/&gt;&lt;/elem&gt;&lt;elem m_fUsage=&quot;1.22812182871420575228E-03&quot;&gt;&lt;m_msothmcolidx val=&quot;0&quot;/&gt;&lt;m_rgb r=&quot;3F&quot; g=&quot;A7&quot; b=&quot;F6&quot;/&gt;&lt;/elem&gt;&lt;elem m_fUsage=&quot;5.75739081563162173778E-04&quot;&gt;&lt;m_msothmcolidx val=&quot;0&quot;/&gt;&lt;m_rgb r=&quot;34&quot; g=&quot;65&quot; b=&quot;C8&quot;/&gt;&lt;/elem&gt;&lt;elem m_fUsage=&quot;5.03224289739397003668E-04&quot;&gt;&lt;m_msothmcolidx val=&quot;0&quot;/&gt;&lt;m_rgb r=&quot;21&quot; g=&quot;47&quot; b=&quot;AE&quot;/&gt;&lt;/elem&gt;&lt;elem m_fUsage=&quot;4.56775907450774763981E-04&quot;&gt;&lt;m_msothmcolidx val=&quot;0&quot;/&gt;&lt;m_rgb r=&quot;53&quot; g=&quot;CD&quot; b=&quot;F8&quot;/&gt;&lt;/elem&gt;&lt;elem m_fUsage=&quot;4.11098316705697298425E-04&quot;&gt;&lt;m_msothmcolidx val=&quot;0&quot;/&gt;&lt;m_rgb r=&quot;35&quot; g=&quot;58&quot; b=&quot;D5&quot;/&gt;&lt;/elem&gt;&lt;elem m_fUsage=&quot;1.16106307035309465380E-04&quot;&gt;&lt;m_msothmcolidx val=&quot;0&quot;/&gt;&lt;m_rgb r=&quot;21&quot; g=&quot;47&quot; b=&quot;AF&quot;/&gt;&lt;/elem&gt;&lt;elem m_fUsage=&quot;1.74269338101461915345E-05&quot;&gt;&lt;m_msothmcolidx val=&quot;0&quot;/&gt;&lt;m_rgb r=&quot;A4&quot; g=&quot;6B&quot; b=&quot;EA&quot;/&gt;&lt;/elem&gt;&lt;elem m_fUsage=&quot;1.64229883385291914320E-05&quot;&gt;&lt;m_msothmcolidx val=&quot;0&quot;/&gt;&lt;m_rgb r=&quot;9A&quot; g=&quot;83&quot; b=&quot;B4&quot;/&gt;&lt;/elem&gt;&lt;elem m_fUsage=&quot;1.54453835974605827047E-06&quot;&gt;&lt;m_msothmcolidx val=&quot;0&quot;/&gt;&lt;m_rgb r=&quot;2F&quot; g=&quot;6E&quot; b=&quot;A7&quot;/&gt;&lt;/elem&gt;&lt;elem m_fUsage=&quot;5.49519705064076138481E-07&quot;&gt;&lt;m_msothmcolidx val=&quot;0&quot;/&gt;&lt;m_rgb r=&quot;37&quot; g=&quot;99&quot; b=&quot;6D&quot;/&gt;&lt;/elem&gt;&lt;elem m_fUsage=&quot;3.16451862072215206101E-07&quot;&gt;&lt;m_msothmcolidx val=&quot;0&quot;/&gt;&lt;m_rgb r=&quot;67&quot; g=&quot;A0&quot; b=&quot;C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Kr.Q9_kKFABj1Wu2Tg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zKBOTTZCvJgLVRzKZ6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QfF0mJLLi8WSFU6Da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QfF0mJLLi8WSFU6DaC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QfF0mJLLi8WSFU6Da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QfF0mJLLi8WSFU6Da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noAutofit/>
      </a:bodyPr>
      <a:lstStyle>
        <a:defPPr marL="0" marR="0" indent="0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i="0" u="none" strike="noStrike" cap="none" spc="0" normalizeH="0" baseline="0" dirty="0" err="1" smtClean="0">
            <a:ln>
              <a:noFill/>
            </a:ln>
            <a:solidFill>
              <a:srgbClr val="1D2F90"/>
            </a:solidFill>
            <a:effectLst/>
            <a:uFillTx/>
            <a:latin typeface="Calibri" panose="020F0502020204030204" pitchFamily="34" charset="0"/>
            <a:ea typeface="Helvetica Neue"/>
            <a:cs typeface="Calibri" panose="020F050202020403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noAutofit/>
      </a:bodyPr>
      <a:lstStyle>
        <a:defPPr marL="0" marR="0" indent="0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i="0" u="none" strike="noStrike" cap="none" spc="0" normalizeH="0" baseline="0" dirty="0" err="1" smtClean="0">
            <a:ln>
              <a:noFill/>
            </a:ln>
            <a:solidFill>
              <a:srgbClr val="1D2F90"/>
            </a:solidFill>
            <a:effectLst/>
            <a:uFillTx/>
            <a:latin typeface="Calibri" panose="020F0502020204030204" pitchFamily="34" charset="0"/>
            <a:ea typeface="Helvetica Neue"/>
            <a:cs typeface="Calibri" panose="020F050202020403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noAutofit/>
      </a:bodyPr>
      <a:lstStyle>
        <a:defPPr marL="0" marR="0" indent="0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i="0" u="none" strike="noStrike" cap="none" spc="0" normalizeH="0" baseline="0" dirty="0" err="1" smtClean="0">
            <a:ln>
              <a:noFill/>
            </a:ln>
            <a:solidFill>
              <a:srgbClr val="1D2F90"/>
            </a:solidFill>
            <a:effectLst/>
            <a:uFillTx/>
            <a:latin typeface="Calibri" panose="020F0502020204030204" pitchFamily="34" charset="0"/>
            <a:ea typeface="Helvetica Neue"/>
            <a:cs typeface="Calibri" panose="020F050202020403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noAutofit/>
      </a:bodyPr>
      <a:lstStyle>
        <a:defPPr marL="0" marR="0" indent="0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i="0" u="none" strike="noStrike" cap="none" spc="0" normalizeH="0" baseline="0" dirty="0" err="1" smtClean="0">
            <a:ln>
              <a:noFill/>
            </a:ln>
            <a:solidFill>
              <a:srgbClr val="1D2F90"/>
            </a:solidFill>
            <a:effectLst/>
            <a:uFillTx/>
            <a:latin typeface="Calibri" panose="020F0502020204030204" pitchFamily="34" charset="0"/>
            <a:ea typeface="Helvetica Neue"/>
            <a:cs typeface="Calibri" panose="020F050202020403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18491FD8D7D4C9E0CC1BD7069FE75" ma:contentTypeVersion="2" ma:contentTypeDescription="Create a new document." ma:contentTypeScope="" ma:versionID="b5eeaddc9d13e7bd392b52527602922f">
  <xsd:schema xmlns:xsd="http://www.w3.org/2001/XMLSchema" xmlns:xs="http://www.w3.org/2001/XMLSchema" xmlns:p="http://schemas.microsoft.com/office/2006/metadata/properties" xmlns:ns2="066396d9-c6dc-4694-83da-b913daa5ff49" targetNamespace="http://schemas.microsoft.com/office/2006/metadata/properties" ma:root="true" ma:fieldsID="fa3a6422643156bb68062531adeaa0c7" ns2:_="">
    <xsd:import namespace="066396d9-c6dc-4694-83da-b913daa5ff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96d9-c6dc-4694-83da-b913daa5f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4BFDBD-B43B-44BA-9B95-B05DAC69D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396d9-c6dc-4694-83da-b913daa5ff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8AB1D8-57E2-480B-919B-3F26071E43E2}">
  <ds:schemaRefs>
    <ds:schemaRef ds:uri="066396d9-c6dc-4694-83da-b913daa5ff49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CBB8F-698F-4F3C-9114-4A716E3D0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557</Words>
  <Application>Microsoft Office PowerPoint</Application>
  <PresentationFormat>Custom</PresentationFormat>
  <Paragraphs>185</Paragraphs>
  <Slides>7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Helvetica Neue</vt:lpstr>
      <vt:lpstr>Wingdings</vt:lpstr>
      <vt:lpstr>Black</vt:lpstr>
      <vt:lpstr>1_Black</vt:lpstr>
      <vt:lpstr>2_Black</vt:lpstr>
      <vt:lpstr>3_Black</vt:lpstr>
      <vt:lpstr>think-cell Slide</vt:lpstr>
      <vt:lpstr>Eczacıbaşı Yatırım Holding  Ortaklığı A.Ş.</vt:lpstr>
      <vt:lpstr>Ortaklık Yapısı</vt:lpstr>
      <vt:lpstr>İştirakler ve Finansal Yatırımlar</vt:lpstr>
      <vt:lpstr>Bilanço</vt:lpstr>
      <vt:lpstr>Gelir Tablosu</vt:lpstr>
      <vt:lpstr>Teşekkürler</vt:lpstr>
      <vt:lpstr>ECZYT - BIST100 PERFORMANS ÖZETİ (2021 yılı)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status update</dc:title>
  <dc:creator>Esra Eczacibasi</dc:creator>
  <cp:lastModifiedBy>Seyfi Saricam</cp:lastModifiedBy>
  <cp:revision>3496</cp:revision>
  <cp:lastPrinted>2021-10-07T09:58:12Z</cp:lastPrinted>
  <dcterms:created xsi:type="dcterms:W3CDTF">2018-03-09T19:28:55Z</dcterms:created>
  <dcterms:modified xsi:type="dcterms:W3CDTF">2022-04-14T07:29:50Z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0x010100AD818491FD8D7D4C9E0CC1BD7069FE75</vt:lpwstr>
  </property>
</Properties>
</file>