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1" r:id="rId2"/>
    <p:sldId id="295" r:id="rId3"/>
    <p:sldId id="319" r:id="rId4"/>
    <p:sldId id="323" r:id="rId5"/>
    <p:sldId id="316" r:id="rId6"/>
    <p:sldId id="321" r:id="rId7"/>
    <p:sldId id="292" r:id="rId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204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97A60-E92E-4956-9152-0E35B3332E17}" type="datetimeFigureOut">
              <a:rPr lang="tr-TR"/>
              <a:pPr>
                <a:defRPr/>
              </a:pPr>
              <a:t>22.04.2016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A82DB-0B30-4BC7-B9D5-3F26ACA4F5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70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A2217-36AC-431D-9B93-9B8AE43626A5}" type="datetimeFigureOut">
              <a:rPr lang="tr-TR"/>
              <a:pPr>
                <a:defRPr/>
              </a:pPr>
              <a:t>22.04.2016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F9A84-1584-4A9B-BC99-D4CC7DA3C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805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4321175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z="2400" dirty="0" smtClean="0">
              <a:latin typeface="OceanSans Boo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6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7152CB1-E7D3-4939-9190-D7DA2B4D3BB1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88D5ED9-8296-49D5-A9DF-D9FBE72AB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2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65CB190-28E0-4135-BBF2-6A88736E51CE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3DE2E8F-8A89-480F-8349-718BFCB239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609600"/>
            <a:ext cx="2033587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09600"/>
            <a:ext cx="5948363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BFBCA43-78B8-4E7B-992F-7AD449E170A1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F368A1-94AB-4EDC-9E22-6918B2A083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0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DD4D3E0-4F5A-47A2-B71A-4DC5F89513F1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1A01B5A-930E-42FC-9E68-C2F192E782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53572B0-0E7C-4203-BA6B-012890AEA847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F89AE3B-B224-43E9-878B-B5B97CBFA6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609600"/>
            <a:ext cx="8134350" cy="5278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9C535C7-1DBD-43A6-BB1B-251E8369D056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6BFA02-85DA-4C73-A640-9192688539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0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20037BA-7746-4085-92F1-6291BD1A6245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7F2127C-E075-417B-9B56-0FAAD9083D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4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D37913-7D0A-4C61-B984-EDCF9BA3F5B8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E6DBBC-97E4-405A-9AEB-D52F5007B9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6823A7-E71B-456F-9C2D-DC23AD04B995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85E427A-29A7-4E9E-A920-F7F6B316EE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2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7B35E14-8BD1-48CE-8015-613EAB798DDE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9B63206-5A39-4779-A55D-B05B5E54E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6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D9CFD5-E489-416E-8883-C9ED067153B6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0C02ECB-B806-44F6-9AF7-AAC4B7B072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0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FE5093-0649-4F77-9CCC-3B6A0D785346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615C4F1-D21C-4B1F-8878-F1AA74BFD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4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593233-A197-4D75-AABB-26958B0794DD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A8C8F1F-3B74-4768-A812-5A3A7B36FD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8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ED9D50-1DAC-49B1-8536-DC9C404F8D3C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B3EED0-52B0-4C3F-899B-72A1B7C105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175C1E-D025-4677-A6D4-9F6E616BF036}" type="datetime1">
              <a:rPr lang="tr-TR"/>
              <a:pPr>
                <a:defRPr/>
              </a:pPr>
              <a:t>22.04.2016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857E8A-BBBF-4EAF-B3CE-77F92DB5DA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Photo Editor Photo" r:id="rId17" imgW="33276190" imgH="2476190" progId="">
                  <p:embed/>
                </p:oleObj>
              </mc:Choice>
              <mc:Fallback>
                <p:oleObj name="Photo Editor Photo" r:id="rId17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Z_filigran4.jp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34" y="625712"/>
            <a:ext cx="4718380" cy="501786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857620" y="714356"/>
            <a:ext cx="5511800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ECZACIBAŞI</a:t>
            </a:r>
          </a:p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YATIRIM HOLDİNG ORTAKLIĞI A.Ş.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27520" y="4149080"/>
            <a:ext cx="4636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WYNDHAM GRAND İSTANBUL LEVENT</a:t>
            </a:r>
            <a:endParaRPr lang="tr-TR" sz="2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endParaRPr lang="tr-TR" sz="2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0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26 </a:t>
            </a: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NİSAN </a:t>
            </a:r>
            <a:r>
              <a:rPr lang="tr-TR" sz="20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2016</a:t>
            </a:r>
            <a:endParaRPr lang="tr-TR" sz="2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İSTANBUL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-30673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KURULUŞ GENEL BİLGİLERİ </a:t>
            </a:r>
            <a:endParaRPr lang="en-US" b="1" noProof="1">
              <a:solidFill>
                <a:srgbClr val="F87C00"/>
              </a:solidFill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484964"/>
            <a:ext cx="7488832" cy="1920526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Ticari Unvanı :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      	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Eczacıbaşı Yatırım Holding Ortaklığı A.Ş.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Çıkarılmış Sermaye : 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70.000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.000 TL 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Kayıtlı Sermaye :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200.000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.000 TL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Kuruluş Tarihi : 	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19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73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 	</a:t>
            </a:r>
            <a:endParaRPr lang="en-US" sz="1800" b="1" noProof="1" smtClean="0">
              <a:solidFill>
                <a:srgbClr val="61695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47"/>
              </p:ext>
            </p:extLst>
          </p:nvPr>
        </p:nvGraphicFramePr>
        <p:xfrm>
          <a:off x="755576" y="2852936"/>
          <a:ext cx="7416822" cy="3007691"/>
        </p:xfrm>
        <a:graphic>
          <a:graphicData uri="http://schemas.openxmlformats.org/drawingml/2006/table">
            <a:tbl>
              <a:tblPr/>
              <a:tblGrid>
                <a:gridCol w="2198911"/>
                <a:gridCol w="249361"/>
                <a:gridCol w="327403"/>
                <a:gridCol w="1000325"/>
                <a:gridCol w="1000325"/>
                <a:gridCol w="639847"/>
                <a:gridCol w="1000325"/>
                <a:gridCol w="1000325"/>
              </a:tblGrid>
              <a:tr h="249130">
                <a:tc gridSpan="2"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 ARALIK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 ARALIK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ADI</a:t>
                      </a:r>
                    </a:p>
                  </a:txBody>
                  <a:tcPr marL="9463" marR="9463" marT="9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TUTAR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PAY ORANI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TUTAR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PAY ORANI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0">
                <a:tc gridSpan="8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ECZACIBAŞI HOLDİNG A.Ş.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53.527.823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51.464.000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73,52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30">
                <a:tc gridSpan="8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DİĞER(Halka Açık Kısım)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16.472.177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18.536.000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463" marR="9463" marT="9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70.000.000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70.000.000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37179" y="2395820"/>
            <a:ext cx="221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ORTAKLIK YAPISI </a:t>
            </a:r>
            <a:endParaRPr lang="tr-T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66539"/>
              </p:ext>
            </p:extLst>
          </p:nvPr>
        </p:nvGraphicFramePr>
        <p:xfrm>
          <a:off x="611560" y="692696"/>
          <a:ext cx="7920880" cy="4955971"/>
        </p:xfrm>
        <a:graphic>
          <a:graphicData uri="http://schemas.openxmlformats.org/drawingml/2006/table">
            <a:tbl>
              <a:tblPr/>
              <a:tblGrid>
                <a:gridCol w="5518165"/>
                <a:gridCol w="1076715"/>
                <a:gridCol w="1326000"/>
              </a:tblGrid>
              <a:tr h="7148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ECZACIBAŞI YATIRIM HOLDİNG ORTAKLIĞI A.Ş. İŞTİRAKLERİ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2393">
                <a:tc>
                  <a:txBody>
                    <a:bodyPr/>
                    <a:lstStyle/>
                    <a:p>
                      <a:pPr algn="l" fontAlgn="b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1" i="0" u="none" strike="noStrike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Pay (%) 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b="1" i="0" u="none" strike="noStrike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Sermaye (000 TL)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7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Yatırım Ortaklığı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26,97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E-Kart Elektronik Kart Sistemleri San. ve Tic.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31,01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10.839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İntema</a:t>
                      </a:r>
                      <a:r>
                        <a:rPr lang="tr-T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İnşaat ve Tesisat </a:t>
                      </a:r>
                      <a:r>
                        <a:rPr lang="tr-T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Malz</a:t>
                      </a:r>
                      <a:r>
                        <a:rPr lang="tr-T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. Yatırım ve Pazarlama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50,12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4.860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Eczacıbaşı İlaç Sınai ve Finansal Yatırımlar Sanayi ve Tic.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28,43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548.208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Kaynak Tekniği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15,86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4.835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Holding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11,54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213.000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Yapı Gereçleri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9,97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112.830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Esi Eczacıbaşı Sigorta Acenteliği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2,5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1.150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EKOM Eczacıbaşı Dış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3.481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Schwarzkopf Kuaför Ürünleri Pazarlama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2.500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İpek Kağıt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0,99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105.750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Vitra Karo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0,83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260.000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Bilişim Sanayi ve Ticaret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0,29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4.323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7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Eczacıbaşı İlaç Pazarlama A.Ş. 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0,02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47.600</a:t>
                      </a:r>
                    </a:p>
                  </a:txBody>
                  <a:tcPr marL="6757" marR="6757" marT="67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31">
                <a:tc>
                  <a:txBody>
                    <a:bodyPr/>
                    <a:lstStyle/>
                    <a:p>
                      <a:pPr algn="l" rtl="0" fontAlgn="b"/>
                      <a:endParaRPr lang="tr-TR" sz="1000" b="1" i="0" u="none" strike="noStrike" dirty="0">
                        <a:solidFill>
                          <a:srgbClr val="FF0000"/>
                        </a:solidFill>
                        <a:effectLst/>
                        <a:latin typeface="Trebuchet MS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7229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52536" y="1381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</a:t>
            </a:r>
            <a:r>
              <a:rPr lang="tr-TR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</a:t>
            </a:r>
            <a:r>
              <a:rPr lang="tr-TR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SOLİDE BİLANÇO (Mil. TL)</a:t>
            </a:r>
          </a:p>
          <a:p>
            <a:pPr algn="ctr" eaLnBrk="0" hangingPunct="0">
              <a:defRPr/>
            </a:pPr>
            <a:endParaRPr lang="en-US" b="1" noProof="1">
              <a:solidFill>
                <a:srgbClr val="F87C0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20688"/>
            <a:ext cx="601027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15" y="116632"/>
            <a:ext cx="7541778" cy="555848"/>
          </a:xfrm>
        </p:spPr>
        <p:txBody>
          <a:bodyPr/>
          <a:lstStyle/>
          <a:p>
            <a:r>
              <a:rPr lang="tr-TR" sz="1800" b="1" kern="1200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KAR ZARAR </a:t>
            </a:r>
            <a:r>
              <a:rPr lang="tr-TR" sz="1800" b="1" kern="1200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TABLOSU (Mil. TL)</a:t>
            </a:r>
            <a:endParaRPr lang="tr-TR" sz="1800" b="1" kern="1200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629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207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Dikdörtgen"/>
          <p:cNvSpPr/>
          <p:nvPr/>
        </p:nvSpPr>
        <p:spPr>
          <a:xfrm>
            <a:off x="323528" y="1"/>
            <a:ext cx="8064896" cy="4565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square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2015 YILI </a:t>
            </a:r>
            <a:r>
              <a:rPr lang="en-AU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</a:t>
            </a:r>
            <a:r>
              <a:rPr lang="tr-TR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BIST </a:t>
            </a:r>
            <a:r>
              <a:rPr lang="en-AU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100 </a:t>
            </a:r>
            <a:r>
              <a:rPr lang="tr-TR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</a:t>
            </a:r>
            <a:r>
              <a:rPr lang="en-AU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DEĞİŞİMİ</a:t>
            </a:r>
            <a:endParaRPr lang="en-US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54769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00113"/>
            <a:ext cx="85153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145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565400"/>
            <a:ext cx="7772400" cy="1143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TEŞEKKÜR EDERİZ...</a:t>
            </a:r>
            <a:b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</a:br>
            <a:endParaRPr lang="tr-TR" sz="46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231</Words>
  <Application>Microsoft Office PowerPoint</Application>
  <PresentationFormat>On-screen Show (4:3)</PresentationFormat>
  <Paragraphs>91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KAR ZARAR TABLOSU (Mil. TL)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Husnu Acar</dc:creator>
  <cp:lastModifiedBy>Gokhan Alel</cp:lastModifiedBy>
  <cp:revision>223</cp:revision>
  <dcterms:created xsi:type="dcterms:W3CDTF">2010-04-13T14:20:55Z</dcterms:created>
  <dcterms:modified xsi:type="dcterms:W3CDTF">2016-04-22T11:27:49Z</dcterms:modified>
</cp:coreProperties>
</file>