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71" r:id="rId2"/>
    <p:sldId id="295" r:id="rId3"/>
    <p:sldId id="319" r:id="rId4"/>
    <p:sldId id="323" r:id="rId5"/>
    <p:sldId id="316" r:id="rId6"/>
    <p:sldId id="321" r:id="rId7"/>
    <p:sldId id="322" r:id="rId8"/>
    <p:sldId id="292" r:id="rId9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5204" autoAdjust="0"/>
  </p:normalViewPr>
  <p:slideViewPr>
    <p:cSldViewPr>
      <p:cViewPr>
        <p:scale>
          <a:sx n="70" d="100"/>
          <a:sy n="70" d="100"/>
        </p:scale>
        <p:origin x="-2802" y="-9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5C97A60-E92E-4956-9152-0E35B3332E17}" type="datetimeFigureOut">
              <a:rPr lang="tr-TR"/>
              <a:pPr>
                <a:defRPr/>
              </a:pPr>
              <a:t>09.04.2015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DA82DB-0B30-4BC7-B9D5-3F26ACA4F50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46700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4DA2217-36AC-431D-9B93-9B8AE43626A5}" type="datetimeFigureOut">
              <a:rPr lang="tr-TR"/>
              <a:pPr>
                <a:defRPr/>
              </a:pPr>
              <a:t>09.04.2015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r-T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FEF9A84-1584-4A9B-BC99-D4CC7DA3C94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78057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00" y="4321175"/>
            <a:ext cx="5483225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z="2400" dirty="0" smtClean="0">
              <a:latin typeface="OceanSans Book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0" y="6176963"/>
          <a:ext cx="914400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40" name="Photo Editor Photo" r:id="rId3" imgW="33276190" imgH="2476190" progId="">
                  <p:embed/>
                </p:oleObj>
              </mc:Choice>
              <mc:Fallback>
                <p:oleObj name="Photo Editor Photo" r:id="rId3" imgW="33276190" imgH="247619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76963"/>
                        <a:ext cx="9144000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7152CB1-E7D3-4939-9190-D7DA2B4D3BB1}" type="datetime1">
              <a:rPr lang="tr-TR"/>
              <a:pPr>
                <a:defRPr/>
              </a:pPr>
              <a:t>09.04.2015</a:t>
            </a:fld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88D5ED9-8296-49D5-A9DF-D9FBE72ABA3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0" y="6176963"/>
          <a:ext cx="914400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56" name="Photo Editor Photo" r:id="rId3" imgW="33276190" imgH="2476190" progId="">
                  <p:embed/>
                </p:oleObj>
              </mc:Choice>
              <mc:Fallback>
                <p:oleObj name="Photo Editor Photo" r:id="rId3" imgW="33276190" imgH="247619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76963"/>
                        <a:ext cx="9144000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D65CB190-28E0-4135-BBF2-6A88736E51CE}" type="datetime1">
              <a:rPr lang="tr-TR"/>
              <a:pPr>
                <a:defRPr/>
              </a:pPr>
              <a:t>09.04.2015</a:t>
            </a:fld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D3DE2E8F-8A89-480F-8349-718BFCB2391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0" y="6176963"/>
          <a:ext cx="914400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80" name="Photo Editor Photo" r:id="rId3" imgW="33276190" imgH="2476190" progId="">
                  <p:embed/>
                </p:oleObj>
              </mc:Choice>
              <mc:Fallback>
                <p:oleObj name="Photo Editor Photo" r:id="rId3" imgW="33276190" imgH="247619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76963"/>
                        <a:ext cx="9144000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24613" y="609600"/>
            <a:ext cx="2033587" cy="5278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609600"/>
            <a:ext cx="5948363" cy="5278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CBFBCA43-78B8-4E7B-992F-7AD449E170A1}" type="datetime1">
              <a:rPr lang="tr-TR"/>
              <a:pPr>
                <a:defRPr/>
              </a:pPr>
              <a:t>09.04.2015</a:t>
            </a:fld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34F368A1-94AB-4EDC-9E22-6918B2A083C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slow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0" y="6176963"/>
          <a:ext cx="914400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04" name="Photo Editor Photo" r:id="rId3" imgW="33276190" imgH="2476190" progId="">
                  <p:embed/>
                </p:oleObj>
              </mc:Choice>
              <mc:Fallback>
                <p:oleObj name="Photo Editor Photo" r:id="rId3" imgW="33276190" imgH="247619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76963"/>
                        <a:ext cx="9144000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850" y="177323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86250" y="177323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23850" y="390683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86250" y="390683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FDD4D3E0-4F5A-47A2-B71A-4DC5F89513F1}" type="datetime1">
              <a:rPr lang="tr-TR"/>
              <a:pPr>
                <a:defRPr/>
              </a:pPr>
              <a:t>09.04.2015</a:t>
            </a:fld>
            <a:endParaRPr lang="en-A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1A01B5A-930E-42FC-9E68-C2F192E7824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slow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0" y="6176963"/>
          <a:ext cx="914400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28" name="Photo Editor Photo" r:id="rId3" imgW="33276190" imgH="2476190" progId="">
                  <p:embed/>
                </p:oleObj>
              </mc:Choice>
              <mc:Fallback>
                <p:oleObj name="Photo Editor Photo" r:id="rId3" imgW="33276190" imgH="247619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76963"/>
                        <a:ext cx="9144000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7323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86250" y="177323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286250" y="390683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53572B0-0E7C-4203-BA6B-012890AEA847}" type="datetime1">
              <a:rPr lang="tr-TR"/>
              <a:pPr>
                <a:defRPr/>
              </a:pPr>
              <a:t>09.04.2015</a:t>
            </a:fld>
            <a:endParaRPr lang="en-A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F89AE3B-B224-43E9-878B-B5B97CBFA64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slow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8"/>
          <p:cNvGraphicFramePr>
            <a:graphicFrameLocks noChangeAspect="1"/>
          </p:cNvGraphicFramePr>
          <p:nvPr/>
        </p:nvGraphicFramePr>
        <p:xfrm>
          <a:off x="0" y="6176963"/>
          <a:ext cx="914400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2" name="Photo Editor Photo" r:id="rId3" imgW="33276190" imgH="2476190" progId="">
                  <p:embed/>
                </p:oleObj>
              </mc:Choice>
              <mc:Fallback>
                <p:oleObj name="Photo Editor Photo" r:id="rId3" imgW="33276190" imgH="247619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76963"/>
                        <a:ext cx="9144000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23850" y="609600"/>
            <a:ext cx="8134350" cy="5278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E9C535C7-1DBD-43A6-BB1B-251E8369D056}" type="datetime1">
              <a:rPr lang="tr-TR"/>
              <a:pPr>
                <a:defRPr/>
              </a:pPr>
              <a:t>09.04.2015</a:t>
            </a:fld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96BFA02-85DA-4C73-A640-91926885393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0" y="6176963"/>
          <a:ext cx="914400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64" name="Photo Editor Photo" r:id="rId3" imgW="33276190" imgH="2476190" progId="">
                  <p:embed/>
                </p:oleObj>
              </mc:Choice>
              <mc:Fallback>
                <p:oleObj name="Photo Editor Photo" r:id="rId3" imgW="33276190" imgH="247619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76963"/>
                        <a:ext cx="9144000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20037BA-7746-4085-92F1-6291BD1A6245}" type="datetime1">
              <a:rPr lang="tr-TR"/>
              <a:pPr>
                <a:defRPr/>
              </a:pPr>
              <a:t>09.04.2015</a:t>
            </a:fld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E7F2127C-E075-417B-9B56-0FAAD9083D9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0" y="6176963"/>
          <a:ext cx="914400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88" name="Photo Editor Photo" r:id="rId3" imgW="33276190" imgH="2476190" progId="">
                  <p:embed/>
                </p:oleObj>
              </mc:Choice>
              <mc:Fallback>
                <p:oleObj name="Photo Editor Photo" r:id="rId3" imgW="33276190" imgH="247619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76963"/>
                        <a:ext cx="9144000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DD37913-7D0A-4C61-B984-EDCF9BA3F5B8}" type="datetime1">
              <a:rPr lang="tr-TR"/>
              <a:pPr>
                <a:defRPr/>
              </a:pPr>
              <a:t>09.04.2015</a:t>
            </a:fld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7E6DBBC-97E4-405A-9AEB-D52F5007B95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0" y="6176963"/>
          <a:ext cx="914400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2" name="Photo Editor Photo" r:id="rId3" imgW="33276190" imgH="2476190" progId="">
                  <p:embed/>
                </p:oleObj>
              </mc:Choice>
              <mc:Fallback>
                <p:oleObj name="Photo Editor Photo" r:id="rId3" imgW="33276190" imgH="247619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76963"/>
                        <a:ext cx="9144000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732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6250" y="17732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416823A7-E71B-456F-9C2D-DC23AD04B995}" type="datetime1">
              <a:rPr lang="tr-TR"/>
              <a:pPr>
                <a:defRPr/>
              </a:pPr>
              <a:t>09.04.2015</a:t>
            </a:fld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185E427A-29A7-4E9E-A920-F7F6B316EEA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0" y="6176963"/>
          <a:ext cx="914400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6" name="Photo Editor Photo" r:id="rId3" imgW="33276190" imgH="2476190" progId="">
                  <p:embed/>
                </p:oleObj>
              </mc:Choice>
              <mc:Fallback>
                <p:oleObj name="Photo Editor Photo" r:id="rId3" imgW="33276190" imgH="247619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76963"/>
                        <a:ext cx="9144000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D7B35E14-8BD1-48CE-8015-613EAB798DDE}" type="datetime1">
              <a:rPr lang="tr-TR"/>
              <a:pPr>
                <a:defRPr/>
              </a:pPr>
              <a:t>09.04.2015</a:t>
            </a:fld>
            <a:endParaRPr lang="en-A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9B63206-5A39-4779-A55D-B05B5E54E6C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8"/>
          <p:cNvGraphicFramePr>
            <a:graphicFrameLocks noChangeAspect="1"/>
          </p:cNvGraphicFramePr>
          <p:nvPr/>
        </p:nvGraphicFramePr>
        <p:xfrm>
          <a:off x="0" y="6176963"/>
          <a:ext cx="914400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60" name="Photo Editor Photo" r:id="rId3" imgW="33276190" imgH="2476190" progId="">
                  <p:embed/>
                </p:oleObj>
              </mc:Choice>
              <mc:Fallback>
                <p:oleObj name="Photo Editor Photo" r:id="rId3" imgW="33276190" imgH="247619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76963"/>
                        <a:ext cx="9144000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2D9CFD5-E489-416E-8883-C9ED067153B6}" type="datetime1">
              <a:rPr lang="tr-TR"/>
              <a:pPr>
                <a:defRPr/>
              </a:pPr>
              <a:t>09.04.2015</a:t>
            </a:fld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0C02ECB-B806-44F6-9AF7-AAC4B7B0721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0" y="6176963"/>
          <a:ext cx="914400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84" name="Photo Editor Photo" r:id="rId3" imgW="33276190" imgH="2476190" progId="">
                  <p:embed/>
                </p:oleObj>
              </mc:Choice>
              <mc:Fallback>
                <p:oleObj name="Photo Editor Photo" r:id="rId3" imgW="33276190" imgH="247619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76963"/>
                        <a:ext cx="9144000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4EFE5093-0649-4F77-9CCC-3B6A0D785346}" type="datetime1">
              <a:rPr lang="tr-TR"/>
              <a:pPr>
                <a:defRPr/>
              </a:pPr>
              <a:t>09.04.2015</a:t>
            </a:fld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7615C4F1-D21C-4B1F-8878-F1AA74BFD7E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0" y="6176963"/>
          <a:ext cx="914400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08" name="Photo Editor Photo" r:id="rId3" imgW="33276190" imgH="2476190" progId="">
                  <p:embed/>
                </p:oleObj>
              </mc:Choice>
              <mc:Fallback>
                <p:oleObj name="Photo Editor Photo" r:id="rId3" imgW="33276190" imgH="247619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76963"/>
                        <a:ext cx="9144000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34593233-A197-4D75-AABB-26958B0794DD}" type="datetime1">
              <a:rPr lang="tr-TR"/>
              <a:pPr>
                <a:defRPr/>
              </a:pPr>
              <a:t>09.04.2015</a:t>
            </a:fld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EA8C8F1F-3B74-4768-A812-5A3A7B36FD8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0" y="6176963"/>
          <a:ext cx="914400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32" name="Photo Editor Photo" r:id="rId3" imgW="33276190" imgH="2476190" progId="">
                  <p:embed/>
                </p:oleObj>
              </mc:Choice>
              <mc:Fallback>
                <p:oleObj name="Photo Editor Photo" r:id="rId3" imgW="33276190" imgH="247619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76963"/>
                        <a:ext cx="9144000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9ED9D50-1DAC-49B1-8536-DC9C404F8D3C}" type="datetime1">
              <a:rPr lang="tr-TR"/>
              <a:pPr>
                <a:defRPr/>
              </a:pPr>
              <a:t>09.04.2015</a:t>
            </a:fld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6B3EED0-52B0-4C3F-899B-72A1B7C1055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732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defRPr sz="1400" b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2A175C1E-D025-4677-A6D4-9F6E616BF036}" type="datetime1">
              <a:rPr lang="tr-TR"/>
              <a:pPr>
                <a:defRPr/>
              </a:pPr>
              <a:t>09.04.2015</a:t>
            </a:fld>
            <a:endParaRPr lang="en-A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defRPr sz="1400" b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400" b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D857E8A-BBBF-4EAF-B3CE-77F92DB5DAC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0" y="6176963"/>
          <a:ext cx="914400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Photo Editor Photo" r:id="rId17" imgW="33276190" imgH="2476190" progId="">
                  <p:embed/>
                </p:oleObj>
              </mc:Choice>
              <mc:Fallback>
                <p:oleObj name="Photo Editor Photo" r:id="rId17" imgW="33276190" imgH="247619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76963"/>
                        <a:ext cx="9144000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</p:sldLayoutIdLst>
  <p:transition spd="slow">
    <p:zoom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Z_filigran4.jpg"/>
          <p:cNvPicPr>
            <a:picLocks noChangeAspect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934" y="625712"/>
            <a:ext cx="4718380" cy="5017866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</p:spPr>
      </p:pic>
      <p:sp>
        <p:nvSpPr>
          <p:cNvPr id="7" name="TextBox 6"/>
          <p:cNvSpPr txBox="1"/>
          <p:nvPr/>
        </p:nvSpPr>
        <p:spPr>
          <a:xfrm>
            <a:off x="3857620" y="714356"/>
            <a:ext cx="5511800" cy="29238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72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3600000"/>
            </a:lightRig>
          </a:scene3d>
          <a:sp3d>
            <a:bevelT/>
          </a:sp3d>
        </p:spPr>
        <p:txBody>
          <a:bodyPr>
            <a:spAutoFit/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tr-TR" sz="4600" b="1" dirty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ECZACIBAŞI</a:t>
            </a:r>
          </a:p>
          <a:p>
            <a:pPr algn="ctr">
              <a:defRPr/>
            </a:pPr>
            <a:r>
              <a:rPr lang="tr-TR" sz="4600" b="1" dirty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 YATIRIM HOLDİNG ORTAKLIĞI A.Ş.</a:t>
            </a:r>
          </a:p>
        </p:txBody>
      </p:sp>
      <p:sp>
        <p:nvSpPr>
          <p:cNvPr id="2" name="Rectangle 1"/>
          <p:cNvSpPr/>
          <p:nvPr/>
        </p:nvSpPr>
        <p:spPr>
          <a:xfrm>
            <a:off x="4327520" y="4149080"/>
            <a:ext cx="4636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000" b="1" dirty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GRAND HYATT   İSTANBUL   </a:t>
            </a:r>
          </a:p>
          <a:p>
            <a:pPr algn="ctr">
              <a:defRPr/>
            </a:pPr>
            <a:endParaRPr lang="tr-TR" sz="2000" b="1" dirty="0">
              <a:ln>
                <a:prstDash val="solid"/>
              </a:ln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  <a:p>
            <a:pPr algn="ctr">
              <a:defRPr/>
            </a:pPr>
            <a:r>
              <a:rPr lang="tr-TR" sz="2000" b="1" dirty="0" smtClean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13 </a:t>
            </a:r>
            <a:r>
              <a:rPr lang="tr-TR" sz="2000" b="1" dirty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NİSAN </a:t>
            </a:r>
            <a:r>
              <a:rPr lang="tr-TR" sz="2000" b="1" dirty="0" smtClean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2015</a:t>
            </a:r>
            <a:endParaRPr lang="tr-TR" sz="2000" b="1" dirty="0">
              <a:ln>
                <a:prstDash val="solid"/>
              </a:ln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  <a:p>
            <a:pPr algn="ctr">
              <a:defRPr/>
            </a:pPr>
            <a:r>
              <a:rPr lang="tr-TR" sz="2000" b="1" dirty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İSTANBUL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ChangeArrowheads="1"/>
          </p:cNvSpPr>
          <p:nvPr/>
        </p:nvSpPr>
        <p:spPr bwMode="auto">
          <a:xfrm>
            <a:off x="-30673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tr-TR" sz="2400" b="1" noProof="1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KURULUŞ GENEL BİLGİLERİ </a:t>
            </a:r>
            <a:endParaRPr lang="en-US" sz="2400" b="1" noProof="1">
              <a:solidFill>
                <a:srgbClr val="F87C00"/>
              </a:solidFill>
            </a:endParaRP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484964"/>
            <a:ext cx="7488832" cy="1920526"/>
          </a:xfr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sz="1800" b="1" noProof="1" smtClean="0">
                <a:latin typeface="Arial" pitchFamily="34" charset="0"/>
                <a:cs typeface="Arial" pitchFamily="34" charset="0"/>
              </a:rPr>
              <a:t>Ticari Unvanı :</a:t>
            </a:r>
            <a:r>
              <a:rPr lang="tr-TR" sz="1800" b="1" noProof="1" smtClean="0">
                <a:latin typeface="Arial" pitchFamily="34" charset="0"/>
                <a:cs typeface="Arial" pitchFamily="34" charset="0"/>
              </a:rPr>
              <a:t>	      	</a:t>
            </a:r>
            <a:r>
              <a:rPr lang="en-US" sz="1800" b="1" noProof="1" smtClean="0">
                <a:latin typeface="Arial" pitchFamily="34" charset="0"/>
                <a:cs typeface="Arial" pitchFamily="34" charset="0"/>
              </a:rPr>
              <a:t>Eczacıbaşı Yatırım Holding Ortaklığı A.Ş. 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sz="1800" b="1" noProof="1" smtClean="0">
                <a:latin typeface="Arial" pitchFamily="34" charset="0"/>
                <a:cs typeface="Arial" pitchFamily="34" charset="0"/>
              </a:rPr>
              <a:t>Çıkarılmış Sermaye : </a:t>
            </a:r>
            <a:r>
              <a:rPr lang="tr-TR" sz="1800" b="1" noProof="1" smtClean="0">
                <a:latin typeface="Arial" pitchFamily="34" charset="0"/>
                <a:cs typeface="Arial" pitchFamily="34" charset="0"/>
              </a:rPr>
              <a:t>	70.000</a:t>
            </a:r>
            <a:r>
              <a:rPr lang="en-US" sz="1800" b="1" noProof="1" smtClean="0">
                <a:latin typeface="Arial" pitchFamily="34" charset="0"/>
                <a:cs typeface="Arial" pitchFamily="34" charset="0"/>
              </a:rPr>
              <a:t>.000 TL 	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sz="1800" b="1" noProof="1" smtClean="0">
                <a:latin typeface="Arial" pitchFamily="34" charset="0"/>
                <a:cs typeface="Arial" pitchFamily="34" charset="0"/>
              </a:rPr>
              <a:t>Kayıtlı Sermaye :</a:t>
            </a:r>
            <a:r>
              <a:rPr lang="tr-TR" sz="1800" b="1" noProof="1" smtClean="0">
                <a:latin typeface="Arial" pitchFamily="34" charset="0"/>
                <a:cs typeface="Arial" pitchFamily="34" charset="0"/>
              </a:rPr>
              <a:t>	200.000</a:t>
            </a:r>
            <a:r>
              <a:rPr lang="en-US" sz="1800" b="1" noProof="1" smtClean="0">
                <a:latin typeface="Arial" pitchFamily="34" charset="0"/>
                <a:cs typeface="Arial" pitchFamily="34" charset="0"/>
              </a:rPr>
              <a:t>.000 TL 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sz="1800" b="1" noProof="1" smtClean="0">
                <a:latin typeface="Arial" pitchFamily="34" charset="0"/>
                <a:cs typeface="Arial" pitchFamily="34" charset="0"/>
              </a:rPr>
              <a:t>Kuruluş Tarihi : 	</a:t>
            </a:r>
            <a:r>
              <a:rPr lang="tr-TR" sz="1800" b="1" noProof="1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1800" b="1" noProof="1" smtClean="0">
                <a:latin typeface="Arial" pitchFamily="34" charset="0"/>
                <a:cs typeface="Arial" pitchFamily="34" charset="0"/>
              </a:rPr>
              <a:t>19</a:t>
            </a:r>
            <a:r>
              <a:rPr lang="tr-TR" sz="1800" b="1" noProof="1" smtClean="0">
                <a:latin typeface="Arial" pitchFamily="34" charset="0"/>
                <a:cs typeface="Arial" pitchFamily="34" charset="0"/>
              </a:rPr>
              <a:t>73</a:t>
            </a:r>
            <a:r>
              <a:rPr lang="en-US" sz="1800" b="1" noProof="1" smtClean="0">
                <a:latin typeface="Arial" pitchFamily="34" charset="0"/>
                <a:cs typeface="Arial" pitchFamily="34" charset="0"/>
              </a:rPr>
              <a:t> 	</a:t>
            </a:r>
            <a:endParaRPr lang="en-US" sz="1800" b="1" noProof="1" smtClean="0">
              <a:solidFill>
                <a:srgbClr val="61695D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306144"/>
              </p:ext>
            </p:extLst>
          </p:nvPr>
        </p:nvGraphicFramePr>
        <p:xfrm>
          <a:off x="755576" y="2852936"/>
          <a:ext cx="7416822" cy="3007691"/>
        </p:xfrm>
        <a:graphic>
          <a:graphicData uri="http://schemas.openxmlformats.org/drawingml/2006/table">
            <a:tbl>
              <a:tblPr/>
              <a:tblGrid>
                <a:gridCol w="2198911"/>
                <a:gridCol w="249361"/>
                <a:gridCol w="327403"/>
                <a:gridCol w="1000325"/>
                <a:gridCol w="1000325"/>
                <a:gridCol w="639847"/>
                <a:gridCol w="1000325"/>
                <a:gridCol w="1000325"/>
              </a:tblGrid>
              <a:tr h="249130">
                <a:tc gridSpan="2">
                  <a:txBody>
                    <a:bodyPr/>
                    <a:lstStyle/>
                    <a:p>
                      <a:pPr algn="l" fontAlgn="b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31 ARALIK </a:t>
                      </a:r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31 ARALIK </a:t>
                      </a:r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8895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ADI</a:t>
                      </a:r>
                    </a:p>
                  </a:txBody>
                  <a:tcPr marL="9463" marR="9463" marT="9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r-TR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TUTAR</a:t>
                      </a: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PAY ORANI</a:t>
                      </a: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TUTAR</a:t>
                      </a: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PAY ORANI</a:t>
                      </a:r>
                    </a:p>
                  </a:txBody>
                  <a:tcPr marL="9463" marR="9463" marT="94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30">
                <a:tc gridSpan="8">
                  <a:txBody>
                    <a:bodyPr/>
                    <a:lstStyle/>
                    <a:p>
                      <a:pPr algn="ctr" fontAlgn="b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8895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ECZACIBAŞI HOLDİNG A.Ş.</a:t>
                      </a: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51.464.000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73,52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48.804.000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69,72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130">
                <a:tc gridSpan="8">
                  <a:txBody>
                    <a:bodyPr/>
                    <a:lstStyle/>
                    <a:p>
                      <a:pPr algn="ctr" fontAlgn="b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8895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DİĞER(Halka Açık Kısım)</a:t>
                      </a: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18.536.000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26,48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21.196.000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30,28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30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8895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TOPLAM</a:t>
                      </a:r>
                    </a:p>
                  </a:txBody>
                  <a:tcPr marL="9463" marR="9463" marT="9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70.000.000</a:t>
                      </a: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100,00</a:t>
                      </a: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70.000.000</a:t>
                      </a: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100,00</a:t>
                      </a:r>
                    </a:p>
                  </a:txBody>
                  <a:tcPr marL="9463" marR="9463" marT="94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137179" y="2395820"/>
            <a:ext cx="2219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noProof="1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ORTAKLIK YAPISI </a:t>
            </a:r>
            <a:endParaRPr lang="tr-TR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924635"/>
              </p:ext>
            </p:extLst>
          </p:nvPr>
        </p:nvGraphicFramePr>
        <p:xfrm>
          <a:off x="611560" y="692696"/>
          <a:ext cx="7920880" cy="5192561"/>
        </p:xfrm>
        <a:graphic>
          <a:graphicData uri="http://schemas.openxmlformats.org/drawingml/2006/table">
            <a:tbl>
              <a:tblPr/>
              <a:tblGrid>
                <a:gridCol w="5518165"/>
                <a:gridCol w="1076715"/>
                <a:gridCol w="1326000"/>
              </a:tblGrid>
              <a:tr h="714804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tr-TR" sz="1700" b="1" i="0" u="none" strike="noStrike" dirty="0">
                          <a:solidFill>
                            <a:srgbClr val="FF66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ECZACIBAŞI YATIRIM HOLDİNG ORTAKLIĞI A.Ş. İŞTİRAKLERİ</a:t>
                      </a:r>
                    </a:p>
                  </a:txBody>
                  <a:tcPr marL="6757" marR="6757" marT="67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42393">
                <a:tc>
                  <a:txBody>
                    <a:bodyPr/>
                    <a:lstStyle/>
                    <a:p>
                      <a:pPr algn="l" fontAlgn="b"/>
                      <a:r>
                        <a:rPr lang="tr-TR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757" marR="6757" marT="67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000" b="1" i="0" u="none" strike="noStrike">
                          <a:solidFill>
                            <a:srgbClr val="FF66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ahoma"/>
                        </a:rPr>
                        <a:t>Pay (%) </a:t>
                      </a:r>
                    </a:p>
                  </a:txBody>
                  <a:tcPr marL="6757" marR="6757" marT="67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000" b="1" i="0" u="none" strike="noStrike">
                          <a:solidFill>
                            <a:srgbClr val="FF66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ahoma"/>
                        </a:rPr>
                        <a:t>Sermaye (000 TL)</a:t>
                      </a:r>
                    </a:p>
                  </a:txBody>
                  <a:tcPr marL="6757" marR="6757" marT="675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59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1" i="0" u="none" strike="noStrike">
                          <a:solidFill>
                            <a:srgbClr val="FF0000"/>
                          </a:solidFill>
                          <a:effectLst/>
                          <a:latin typeface="Trebuchet MS"/>
                        </a:rPr>
                        <a:t>Eczacıbaşı Menkul Değerler A.Ş. (*)</a:t>
                      </a:r>
                    </a:p>
                  </a:txBody>
                  <a:tcPr marL="6757" marR="6757" marT="67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i="0" u="none" strike="noStrike">
                          <a:solidFill>
                            <a:srgbClr val="FF0000"/>
                          </a:solidFill>
                          <a:effectLst/>
                          <a:latin typeface="Trebuchet MS"/>
                        </a:rPr>
                        <a:t>98,65</a:t>
                      </a:r>
                    </a:p>
                  </a:txBody>
                  <a:tcPr marL="6757" marR="6757" marT="67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/>
                        </a:rPr>
                        <a:t>25.000</a:t>
                      </a:r>
                    </a:p>
                  </a:txBody>
                  <a:tcPr marL="6757" marR="6757" marT="675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672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Eczacıbaşı Yatırım Ortaklığı A.Ş. </a:t>
                      </a:r>
                    </a:p>
                  </a:txBody>
                  <a:tcPr marL="6757" marR="6757" marT="67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23,09</a:t>
                      </a:r>
                    </a:p>
                  </a:txBody>
                  <a:tcPr marL="6757" marR="6757" marT="67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21.000</a:t>
                      </a:r>
                    </a:p>
                  </a:txBody>
                  <a:tcPr marL="6757" marR="6757" marT="675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59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E-Kart Elektronik Kart Sistemleri San. ve Tic. A.Ş. </a:t>
                      </a:r>
                    </a:p>
                  </a:txBody>
                  <a:tcPr marL="6757" marR="6757" marT="67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31,01</a:t>
                      </a:r>
                    </a:p>
                  </a:txBody>
                  <a:tcPr marL="6757" marR="6757" marT="67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10.839</a:t>
                      </a:r>
                    </a:p>
                  </a:txBody>
                  <a:tcPr marL="6757" marR="6757" marT="675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659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r-TR" sz="11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İntema</a:t>
                      </a:r>
                      <a:r>
                        <a:rPr lang="tr-T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 İnşaat ve Tesisat </a:t>
                      </a:r>
                      <a:r>
                        <a:rPr lang="tr-TR" sz="11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Malz</a:t>
                      </a:r>
                      <a:r>
                        <a:rPr lang="tr-T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. Yatırım ve Pazarlama A.Ş. </a:t>
                      </a:r>
                    </a:p>
                  </a:txBody>
                  <a:tcPr marL="6757" marR="6757" marT="67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47,84</a:t>
                      </a:r>
                    </a:p>
                  </a:txBody>
                  <a:tcPr marL="6757" marR="6757" marT="67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4.860</a:t>
                      </a:r>
                    </a:p>
                  </a:txBody>
                  <a:tcPr marL="6757" marR="6757" marT="675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60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r-T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Eczacıbaşı İlaç Sınai ve Finansal Yatırımlar Sanayi ve Tic. A.Ş. </a:t>
                      </a:r>
                    </a:p>
                  </a:txBody>
                  <a:tcPr marL="6757" marR="6757" marT="67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26,03</a:t>
                      </a:r>
                    </a:p>
                  </a:txBody>
                  <a:tcPr marL="6757" marR="6757" marT="67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548.208</a:t>
                      </a:r>
                    </a:p>
                  </a:txBody>
                  <a:tcPr marL="6757" marR="6757" marT="675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590">
                <a:tc>
                  <a:txBody>
                    <a:bodyPr/>
                    <a:lstStyle/>
                    <a:p>
                      <a:pPr algn="l" rtl="0" fontAlgn="b"/>
                      <a:r>
                        <a:rPr lang="nn-NO" sz="11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Kaynak Tekniği Sanayi ve Ticaret A.Ş. </a:t>
                      </a:r>
                    </a:p>
                  </a:txBody>
                  <a:tcPr marL="6757" marR="6757" marT="67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15,86</a:t>
                      </a:r>
                    </a:p>
                  </a:txBody>
                  <a:tcPr marL="6757" marR="6757" marT="67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4.835</a:t>
                      </a:r>
                    </a:p>
                  </a:txBody>
                  <a:tcPr marL="6757" marR="6757" marT="675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659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Eczacıbaşı Holding A.Ş. </a:t>
                      </a:r>
                    </a:p>
                  </a:txBody>
                  <a:tcPr marL="6757" marR="6757" marT="67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11,54</a:t>
                      </a:r>
                    </a:p>
                  </a:txBody>
                  <a:tcPr marL="6757" marR="6757" marT="67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213.000</a:t>
                      </a:r>
                    </a:p>
                  </a:txBody>
                  <a:tcPr marL="6757" marR="6757" marT="675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59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Eczacıbaşı Yapı Gereçleri Sanayi ve Ticaret A.Ş. </a:t>
                      </a:r>
                    </a:p>
                  </a:txBody>
                  <a:tcPr marL="6757" marR="6757" marT="67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9,97</a:t>
                      </a:r>
                    </a:p>
                  </a:txBody>
                  <a:tcPr marL="6757" marR="6757" marT="67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112.830</a:t>
                      </a:r>
                    </a:p>
                  </a:txBody>
                  <a:tcPr marL="6757" marR="6757" marT="675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59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Esi Eczacıbaşı Sigorta Acenteliği A.Ş. </a:t>
                      </a:r>
                    </a:p>
                  </a:txBody>
                  <a:tcPr marL="6757" marR="6757" marT="67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2,5</a:t>
                      </a:r>
                    </a:p>
                  </a:txBody>
                  <a:tcPr marL="6757" marR="6757" marT="67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1.150</a:t>
                      </a:r>
                    </a:p>
                  </a:txBody>
                  <a:tcPr marL="6757" marR="6757" marT="675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59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EKOM Eczacıbaşı Dış Ticaret A.Ş. </a:t>
                      </a:r>
                    </a:p>
                  </a:txBody>
                  <a:tcPr marL="6757" marR="6757" marT="67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1,9</a:t>
                      </a:r>
                    </a:p>
                  </a:txBody>
                  <a:tcPr marL="6757" marR="6757" marT="67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3.481</a:t>
                      </a:r>
                    </a:p>
                  </a:txBody>
                  <a:tcPr marL="6757" marR="6757" marT="675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59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Eczacıbaşı Schwarzkopf Kuaför Ürünleri Pazarlama A.Ş. </a:t>
                      </a:r>
                    </a:p>
                  </a:txBody>
                  <a:tcPr marL="6757" marR="6757" marT="67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</a:t>
                      </a:r>
                    </a:p>
                  </a:txBody>
                  <a:tcPr marL="6757" marR="6757" marT="67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2.500</a:t>
                      </a:r>
                    </a:p>
                  </a:txBody>
                  <a:tcPr marL="6757" marR="6757" marT="675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59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İpek Kağıt Sanayi ve Ticaret A.Ş. </a:t>
                      </a:r>
                    </a:p>
                  </a:txBody>
                  <a:tcPr marL="6757" marR="6757" marT="67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0,99</a:t>
                      </a:r>
                    </a:p>
                  </a:txBody>
                  <a:tcPr marL="6757" marR="6757" marT="67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105.750</a:t>
                      </a:r>
                    </a:p>
                  </a:txBody>
                  <a:tcPr marL="6757" marR="6757" marT="675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59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Vitra Karo Sanayi ve Ticaret A.Ş. </a:t>
                      </a:r>
                    </a:p>
                  </a:txBody>
                  <a:tcPr marL="6757" marR="6757" marT="67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0,83</a:t>
                      </a:r>
                    </a:p>
                  </a:txBody>
                  <a:tcPr marL="6757" marR="6757" marT="67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260.000</a:t>
                      </a:r>
                    </a:p>
                  </a:txBody>
                  <a:tcPr marL="6757" marR="6757" marT="675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59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Eczacıbaşı Bilişim Sanayi ve Ticaret A.Ş. </a:t>
                      </a:r>
                    </a:p>
                  </a:txBody>
                  <a:tcPr marL="6757" marR="6757" marT="67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0,29</a:t>
                      </a:r>
                    </a:p>
                  </a:txBody>
                  <a:tcPr marL="6757" marR="6757" marT="67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4.323</a:t>
                      </a:r>
                    </a:p>
                  </a:txBody>
                  <a:tcPr marL="6757" marR="6757" marT="675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672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Eczacıbaşı İlaç Pazarlama A.Ş. </a:t>
                      </a:r>
                    </a:p>
                  </a:txBody>
                  <a:tcPr marL="6757" marR="6757" marT="67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0,02</a:t>
                      </a:r>
                    </a:p>
                  </a:txBody>
                  <a:tcPr marL="6757" marR="6757" marT="67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47.600</a:t>
                      </a:r>
                    </a:p>
                  </a:txBody>
                  <a:tcPr marL="6757" marR="6757" marT="675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331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000" b="1" i="0" u="none" strike="noStrike">
                          <a:solidFill>
                            <a:srgbClr val="FF0000"/>
                          </a:solidFill>
                          <a:effectLst/>
                          <a:latin typeface="Trebuchet MS"/>
                        </a:rPr>
                        <a:t>(*) Eczacıbaşı Yatırım Menkul Değerler A.Ş.'nin hisselerinin tamamının  Global Menkul Değerler A.Ş.’ye   devredilmesi  24 Şubat 2015 tarihli KAP açıklaması ile yatırımcılara duyurulmuştur.</a:t>
                      </a:r>
                    </a:p>
                  </a:txBody>
                  <a:tcPr marL="6757" marR="6757" marT="67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7" marR="6757" marT="67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7" marR="6757" marT="67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3722982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-252536" y="138113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tr-TR" sz="2400" b="1" noProof="1" smtClean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K</a:t>
            </a:r>
            <a:r>
              <a:rPr lang="tr-TR" sz="2400" b="1" noProof="1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ON</a:t>
            </a:r>
            <a:r>
              <a:rPr lang="tr-TR" sz="2400" b="1" noProof="1" smtClean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SOLİDE BİLANÇO</a:t>
            </a:r>
            <a:endParaRPr lang="en-US" sz="2400" b="1" noProof="1">
              <a:solidFill>
                <a:srgbClr val="F87C00"/>
              </a:solidFill>
            </a:endParaRPr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42925"/>
            <a:ext cx="6264696" cy="5062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028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115" y="116632"/>
            <a:ext cx="7541778" cy="555848"/>
          </a:xfrm>
        </p:spPr>
        <p:txBody>
          <a:bodyPr/>
          <a:lstStyle/>
          <a:p>
            <a:r>
              <a:rPr lang="tr-TR" sz="2400" b="1" kern="1200" noProof="1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KAR ZARAR TABLOSU</a:t>
            </a:r>
            <a:endParaRPr lang="tr-TR" sz="2400" b="1" kern="1200" dirty="0">
              <a:ln>
                <a:prstDash val="solid"/>
              </a:ln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708025"/>
            <a:ext cx="546735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382077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9 Dikdörtgen"/>
          <p:cNvSpPr/>
          <p:nvPr/>
        </p:nvSpPr>
        <p:spPr>
          <a:xfrm>
            <a:off x="323528" y="1"/>
            <a:ext cx="8064896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72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3600000"/>
            </a:lightRig>
          </a:scene3d>
          <a:sp3d>
            <a:bevelT/>
          </a:sp3d>
        </p:spPr>
        <p:txBody>
          <a:bodyPr wrap="square">
            <a:spAutoFit/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tr-TR" sz="2400" b="1" noProof="1" smtClean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2014 YILI </a:t>
            </a:r>
            <a:r>
              <a:rPr lang="en-AU" sz="2400" b="1" noProof="1" smtClean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EYH / </a:t>
            </a:r>
            <a:r>
              <a:rPr lang="tr-TR" sz="2400" b="1" noProof="1" smtClean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BIST </a:t>
            </a:r>
            <a:r>
              <a:rPr lang="en-AU" sz="2400" b="1" noProof="1" smtClean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100 </a:t>
            </a:r>
            <a:r>
              <a:rPr lang="tr-TR" sz="2400" b="1" noProof="1" smtClean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YÜZDESEL FİYAT</a:t>
            </a:r>
            <a:r>
              <a:rPr lang="en-AU" sz="2400" b="1" noProof="1" smtClean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DEĞİŞİMİ</a:t>
            </a:r>
            <a:endParaRPr lang="en-US" sz="2400" b="1" noProof="1" smtClean="0">
              <a:ln>
                <a:prstDash val="solid"/>
              </a:ln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" name="Picture 2" descr="W:\Berk Kocaman\ECZ BIST 20142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2214"/>
            <a:ext cx="9144000" cy="515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77075"/>
            <a:ext cx="1512168" cy="341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81128"/>
            <a:ext cx="2547692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514596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Dikdörtgen"/>
          <p:cNvSpPr/>
          <p:nvPr/>
        </p:nvSpPr>
        <p:spPr>
          <a:xfrm>
            <a:off x="683568" y="0"/>
            <a:ext cx="7704856" cy="11318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72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3600000"/>
            </a:lightRig>
          </a:scene3d>
          <a:sp3d>
            <a:bevelT/>
          </a:sp3d>
        </p:spPr>
        <p:txBody>
          <a:bodyPr>
            <a:spAutoFit/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tr-TR" sz="2400" b="1" noProof="1" smtClean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2007-2014 </a:t>
            </a:r>
            <a:r>
              <a:rPr lang="tr-TR" sz="2400" b="1" noProof="1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YILLARI </a:t>
            </a:r>
            <a:r>
              <a:rPr lang="en-AU" sz="2400" b="1" noProof="1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EYH / </a:t>
            </a:r>
            <a:r>
              <a:rPr lang="tr-TR" sz="2400" b="1" noProof="1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BIST 100 YÜZDESEL DEĞİŞİM</a:t>
            </a:r>
            <a:endParaRPr lang="en-US" sz="2400" b="1" noProof="1">
              <a:ln>
                <a:prstDash val="solid"/>
              </a:ln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j-ea"/>
              <a:cs typeface="Arial" charset="0"/>
            </a:endParaRPr>
          </a:p>
        </p:txBody>
      </p:sp>
      <p:pic>
        <p:nvPicPr>
          <p:cNvPr id="72706" name="Picture 2" descr="W:\Berk Kocaman\ECZ BIST 20072014.di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8" y="1131848"/>
            <a:ext cx="8837296" cy="504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4149080"/>
            <a:ext cx="2547692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80928"/>
            <a:ext cx="1512168" cy="341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98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55650" y="2565400"/>
            <a:ext cx="7772400" cy="1143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72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tr-TR" sz="4600" b="1" dirty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TEŞEKKÜR EDERİZ...</a:t>
            </a:r>
            <a:br>
              <a:rPr lang="tr-TR" sz="4600" b="1" dirty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</a:br>
            <a:endParaRPr lang="tr-TR" sz="4600" b="1" dirty="0">
              <a:ln>
                <a:prstDash val="solid"/>
              </a:ln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7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400" b="1" i="0" u="none" strike="noStrike" cap="none" normalizeH="0" baseline="0" smtClean="0">
            <a:ln>
              <a:noFill/>
            </a:ln>
            <a:solidFill>
              <a:srgbClr val="274E9B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7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400" b="1" i="0" u="none" strike="noStrike" cap="none" normalizeH="0" baseline="0" smtClean="0">
            <a:ln>
              <a:noFill/>
            </a:ln>
            <a:solidFill>
              <a:srgbClr val="274E9B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2480</TotalTime>
  <Words>263</Words>
  <Application>Microsoft Office PowerPoint</Application>
  <PresentationFormat>On-screen Show (4:3)</PresentationFormat>
  <Paragraphs>96</Paragraphs>
  <Slides>8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Default Design</vt:lpstr>
      <vt:lpstr>Photo Editor Photo</vt:lpstr>
      <vt:lpstr>PowerPoint Presentation</vt:lpstr>
      <vt:lpstr>PowerPoint Presentation</vt:lpstr>
      <vt:lpstr>PowerPoint Presentation</vt:lpstr>
      <vt:lpstr>PowerPoint Presentation</vt:lpstr>
      <vt:lpstr>KAR ZARAR TABLOSU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Husnu Acar</dc:creator>
  <cp:lastModifiedBy>Gokhan Alel</cp:lastModifiedBy>
  <cp:revision>188</cp:revision>
  <dcterms:created xsi:type="dcterms:W3CDTF">2010-04-13T14:20:55Z</dcterms:created>
  <dcterms:modified xsi:type="dcterms:W3CDTF">2015-04-09T12:49:54Z</dcterms:modified>
</cp:coreProperties>
</file>