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95" r:id="rId3"/>
    <p:sldId id="314" r:id="rId4"/>
    <p:sldId id="305" r:id="rId5"/>
    <p:sldId id="304" r:id="rId6"/>
    <p:sldId id="312" r:id="rId7"/>
    <p:sldId id="313" r:id="rId8"/>
    <p:sldId id="292" r:id="rId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55" autoAdjust="0"/>
  </p:normalViewPr>
  <p:slideViewPr>
    <p:cSldViewPr>
      <p:cViewPr>
        <p:scale>
          <a:sx n="100" d="100"/>
          <a:sy n="100" d="100"/>
        </p:scale>
        <p:origin x="-638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97A60-E92E-4956-9152-0E35B3332E17}" type="datetimeFigureOut">
              <a:rPr lang="tr-TR"/>
              <a:pPr>
                <a:defRPr/>
              </a:pPr>
              <a:t>13.5.2013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A82DB-0B30-4BC7-B9D5-3F26ACA4F5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70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A2217-36AC-431D-9B93-9B8AE43626A5}" type="datetimeFigureOut">
              <a:rPr lang="tr-TR"/>
              <a:pPr>
                <a:defRPr/>
              </a:pPr>
              <a:t>13.5.2013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F9A84-1584-4A9B-BC99-D4CC7DA3C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805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4321175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z="2400" dirty="0" smtClean="0">
              <a:latin typeface="OceanSans Boo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EMDAŞ ve Yatırım Ortaklığı</a:t>
            </a:r>
            <a:r>
              <a:rPr lang="tr-TR" baseline="0" dirty="0" smtClean="0"/>
              <a:t> tam konsolidasyon yöntemiyle, E-Kart / İntema ve EİS özkaynak yöntemiyle konsolide oluyor. </a:t>
            </a:r>
          </a:p>
          <a:p>
            <a:r>
              <a:rPr lang="tr-TR" baseline="0" dirty="0" smtClean="0"/>
              <a:t>EİS, yönetimde söz hakkına sahip olması nedeniyle, özkaynak yöntemiyle konsolidasyona giriyor.</a:t>
            </a:r>
            <a:endParaRPr lang="tr-T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7152CB1-E7D3-4939-9190-D7DA2B4D3BB1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88D5ED9-8296-49D5-A9DF-D9FBE72AB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9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65CB190-28E0-4135-BBF2-6A88736E51CE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3DE2E8F-8A89-480F-8349-718BFCB239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609600"/>
            <a:ext cx="2033587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09600"/>
            <a:ext cx="5948363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BFBCA43-78B8-4E7B-992F-7AD449E170A1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F368A1-94AB-4EDC-9E22-6918B2A083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DD4D3E0-4F5A-47A2-B71A-4DC5F89513F1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1A01B5A-930E-42FC-9E68-C2F192E782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53572B0-0E7C-4203-BA6B-012890AEA847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F89AE3B-B224-43E9-878B-B5B97CBFA6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609600"/>
            <a:ext cx="8134350" cy="5278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9C535C7-1DBD-43A6-BB1B-251E8369D056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6BFA02-85DA-4C73-A640-9192688539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20037BA-7746-4085-92F1-6291BD1A6245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7F2127C-E075-417B-9B56-0FAAD9083D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D37913-7D0A-4C61-B984-EDCF9BA3F5B8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E6DBBC-97E4-405A-9AEB-D52F5007B9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6823A7-E71B-456F-9C2D-DC23AD04B995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85E427A-29A7-4E9E-A920-F7F6B316EE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7B35E14-8BD1-48CE-8015-613EAB798DDE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9B63206-5A39-4779-A55D-B05B5E54E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D9CFD5-E489-416E-8883-C9ED067153B6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0C02ECB-B806-44F6-9AF7-AAC4B7B072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FE5093-0649-4F77-9CCC-3B6A0D785346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615C4F1-D21C-4B1F-8878-F1AA74BFD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593233-A197-4D75-AABB-26958B0794DD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A8C8F1F-3B74-4768-A812-5A3A7B36FD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ED9D50-1DAC-49B1-8536-DC9C404F8D3C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B3EED0-52B0-4C3F-899B-72A1B7C105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175C1E-D025-4677-A6D4-9F6E616BF036}" type="datetime1">
              <a:rPr lang="tr-TR"/>
              <a:pPr>
                <a:defRPr/>
              </a:pPr>
              <a:t>13.5.2013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857E8A-BBBF-4EAF-B3CE-77F92DB5DA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17" imgW="33276190" imgH="2476190" progId="">
                  <p:embed/>
                </p:oleObj>
              </mc:Choice>
              <mc:Fallback>
                <p:oleObj name="Photo Editor Photo" r:id="rId17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Z_filigran4.jp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34" y="625712"/>
            <a:ext cx="4718380" cy="501786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4304010" y="3769564"/>
            <a:ext cx="4643470" cy="2154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700" b="1" dirty="0" err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Mövenpick</a:t>
            </a:r>
            <a:r>
              <a:rPr lang="tr-TR" sz="27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Hotel İSTANBUL   </a:t>
            </a:r>
            <a:endParaRPr lang="tr-TR" sz="2700" b="1" dirty="0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endParaRPr lang="tr-TR" sz="3200" b="1" dirty="0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4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14 </a:t>
            </a:r>
            <a:r>
              <a:rPr lang="tr-TR" sz="24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MAYIS </a:t>
            </a:r>
            <a:r>
              <a:rPr lang="tr-TR" sz="24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2013</a:t>
            </a:r>
          </a:p>
          <a:p>
            <a:pPr algn="ctr">
              <a:defRPr/>
            </a:pPr>
            <a:r>
              <a:rPr lang="tr-TR" sz="24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İSTANBUL</a:t>
            </a:r>
            <a:endParaRPr lang="tr-TR" sz="24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714356"/>
            <a:ext cx="5511800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ECZACIBAŞI</a:t>
            </a:r>
          </a:p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YATIRIM HOLDİNG ORTAKLIĞI A.Ş.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KURULUŞ GENEL BİLGİLERİ 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692696"/>
            <a:ext cx="8899525" cy="1982851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Ticari Unvanı :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Eczacıbaşı Yatırım Holding Ortaklığı A.Ş. </a:t>
            </a:r>
            <a:endParaRPr lang="tr-TR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Çıkarılmış Sermaye : 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	70.000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.000 TL 	</a:t>
            </a:r>
            <a:endParaRPr lang="tr-TR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Kayıtlı Sermaye :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	200.000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.000 TL </a:t>
            </a:r>
            <a:endParaRPr lang="tr-TR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Kuruluş Tarihi : 	19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73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 	</a:t>
            </a:r>
            <a:endParaRPr lang="en-US" sz="1400" b="1" noProof="1" smtClean="0">
              <a:solidFill>
                <a:srgbClr val="61695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99547"/>
              </p:ext>
            </p:extLst>
          </p:nvPr>
        </p:nvGraphicFramePr>
        <p:xfrm>
          <a:off x="899592" y="3573016"/>
          <a:ext cx="6912770" cy="1728237"/>
        </p:xfrm>
        <a:graphic>
          <a:graphicData uri="http://schemas.openxmlformats.org/drawingml/2006/table">
            <a:tbl>
              <a:tblPr/>
              <a:tblGrid>
                <a:gridCol w="1843405"/>
                <a:gridCol w="921703"/>
                <a:gridCol w="678552"/>
                <a:gridCol w="319959"/>
                <a:gridCol w="921703"/>
                <a:gridCol w="921703"/>
                <a:gridCol w="1075319"/>
                <a:gridCol w="153711"/>
                <a:gridCol w="76715"/>
              </a:tblGrid>
              <a:tr h="279885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31 Aralık </a:t>
                      </a:r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2012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31 Aralık </a:t>
                      </a:r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2011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Adı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Tutar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Pay Oranı (%)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Tutar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Pay Oranı (%)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Eczacıbaşı Holding A.Ş.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45.024.000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64,32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42.049.000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60,07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Diğer (halka açık kısım)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24.976.000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35,68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27.951.000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39,93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Toplam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70.000.000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100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70.000.000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100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29249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ORTAKLIK YAPISI </a:t>
            </a:r>
            <a:endParaRPr lang="en-US" sz="2400" b="1" noProof="1">
              <a:solidFill>
                <a:srgbClr val="F87C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52536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KONSOLİDE GELİR TABLOSU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87631"/>
              </p:ext>
            </p:extLst>
          </p:nvPr>
        </p:nvGraphicFramePr>
        <p:xfrm>
          <a:off x="1290638" y="828675"/>
          <a:ext cx="6900862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Worksheet" r:id="rId4" imgW="6900203" imgH="4951828" progId="Excel.Sheet.12">
                  <p:embed/>
                </p:oleObj>
              </mc:Choice>
              <mc:Fallback>
                <p:oleObj name="Worksheet" r:id="rId4" imgW="6900203" imgH="49518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0638" y="828675"/>
                        <a:ext cx="6900862" cy="495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95571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52536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KONSOLİDE BİLANÇO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25635"/>
              </p:ext>
            </p:extLst>
          </p:nvPr>
        </p:nvGraphicFramePr>
        <p:xfrm>
          <a:off x="1403648" y="980728"/>
          <a:ext cx="5972175" cy="488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Worksheet" r:id="rId4" imgW="5971800" imgH="4881328" progId="Excel.Sheet.12">
                  <p:embed/>
                </p:oleObj>
              </mc:Choice>
              <mc:Fallback>
                <p:oleObj name="Worksheet" r:id="rId4" imgW="5971800" imgH="48813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980728"/>
                        <a:ext cx="5972175" cy="488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84196"/>
              </p:ext>
            </p:extLst>
          </p:nvPr>
        </p:nvGraphicFramePr>
        <p:xfrm>
          <a:off x="323528" y="188640"/>
          <a:ext cx="8496944" cy="5832652"/>
        </p:xfrm>
        <a:graphic>
          <a:graphicData uri="http://schemas.openxmlformats.org/drawingml/2006/table">
            <a:tbl>
              <a:tblPr/>
              <a:tblGrid>
                <a:gridCol w="6559580"/>
                <a:gridCol w="747487"/>
                <a:gridCol w="1189877"/>
              </a:tblGrid>
              <a:tr h="41078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r-TR" sz="2000" b="1" i="0" u="none" strike="noStrike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ECZACIBAŞI YATIRIM HOLDİNG ORTAKLIĞI A.Ş.</a:t>
                      </a: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800" b="1" i="0" u="none" strike="noStrike" dirty="0">
                          <a:solidFill>
                            <a:srgbClr val="FF9900"/>
                          </a:solidFill>
                          <a:latin typeface="Trebuchet MS"/>
                        </a:rPr>
                        <a:t> 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 lang="tr-TR" sz="18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347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1" i="0" u="none" strike="noStrike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İŞTİRAKLERİ</a:t>
                      </a: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r-TR" sz="1600" b="1" i="0" u="none" strike="noStrike" dirty="0" smtClean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  <a:p>
                      <a:pPr algn="r" rtl="0" fontAlgn="b"/>
                      <a:r>
                        <a:rPr lang="tr-TR" sz="1600" b="1" i="0" u="none" strike="noStrike" dirty="0" smtClean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Pay</a:t>
                      </a:r>
                      <a:endParaRPr lang="tr-TR" sz="1600" b="1" i="0" u="none" strike="noStrike" dirty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Sermaye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FF9900"/>
                          </a:solidFill>
                          <a:latin typeface="Trebuchet MS"/>
                        </a:rPr>
                        <a:t> 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 lang="tr-TR" sz="14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(%)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 smtClean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(000 TL)</a:t>
                      </a:r>
                      <a:endParaRPr lang="tr-TR" sz="1600" b="1" i="0" u="none" strike="noStrike" dirty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Menkul Değerler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98,65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Yatırım Ortaklığı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5,00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21.000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E-Kart Elektronik Kart Sistemleri San. ve Tic.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31,01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10.839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İntema İnşaat ve Tesisat Malz. Yatırım ve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20,86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4.860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İlaç Sınai ve Finansal Yatırımlar Sanayi ve Tic.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18,75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548.208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Kaynak Tekniği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15,86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4.835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Holding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11,54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213.000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Yapı Gereçleri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7,49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112.831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Esi Eczacıbaşı Sigorta Acenteliği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2,50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EKOM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Eczacıbaşı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Dış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1,90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3.481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Schwarzkopf Kuaför Ürünleri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2.500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İpek Kağıt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0,99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105.750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Vitra Karo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0,83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113.000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Eczacıbaşı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Bilişim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Sanayi ve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Ticaret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0,29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4.323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İlaç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0,02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42.000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Dikdörtgen"/>
          <p:cNvSpPr/>
          <p:nvPr/>
        </p:nvSpPr>
        <p:spPr>
          <a:xfrm>
            <a:off x="323528" y="1"/>
            <a:ext cx="80648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square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 YILI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BIST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100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DEĞİŞİMİ</a:t>
            </a:r>
            <a:endParaRPr lang="en-US" sz="24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976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683568" y="0"/>
            <a:ext cx="7704856" cy="537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2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2006-2012 YILLARI </a:t>
            </a:r>
            <a:r>
              <a:rPr lang="en-AU" sz="22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</a:t>
            </a:r>
            <a:r>
              <a:rPr lang="tr-TR" sz="22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BIST 100 YÜZDESEL DEĞİŞİM</a:t>
            </a:r>
            <a:endParaRPr lang="en-US" sz="22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33413"/>
            <a:ext cx="892899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565400"/>
            <a:ext cx="7772400" cy="1143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4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TEŞEKKÜR EDERİZ...</a:t>
            </a:r>
            <a:br>
              <a:rPr lang="tr-TR" sz="4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</a:br>
            <a:endParaRPr lang="tr-TR" sz="4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269</Words>
  <Application>Microsoft Office PowerPoint</Application>
  <PresentationFormat>On-screen Show (4:3)</PresentationFormat>
  <Paragraphs>102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Default Design</vt:lpstr>
      <vt:lpstr>Photo Editor Photo</vt:lpstr>
      <vt:lpstr>Microsoft Excel Worksheet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Husnu Acar</dc:creator>
  <cp:lastModifiedBy>Ismail Ozgur</cp:lastModifiedBy>
  <cp:revision>143</cp:revision>
  <dcterms:created xsi:type="dcterms:W3CDTF">2010-04-13T14:20:55Z</dcterms:created>
  <dcterms:modified xsi:type="dcterms:W3CDTF">2013-05-13T14:04:13Z</dcterms:modified>
</cp:coreProperties>
</file>