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7" r:id="rId6"/>
    <p:sldId id="258" r:id="rId7"/>
    <p:sldId id="259" r:id="rId8"/>
    <p:sldId id="266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35B"/>
    <a:srgbClr val="F89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364" autoAdjust="0"/>
  </p:normalViewPr>
  <p:slideViewPr>
    <p:cSldViewPr snapToGrid="0">
      <p:cViewPr varScale="1">
        <p:scale>
          <a:sx n="81" d="100"/>
          <a:sy n="81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0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53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37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81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30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4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9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08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5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7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7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BFEF-3A1D-49B6-8C4C-6F99B91CF66A}" type="datetimeFigureOut">
              <a:rPr lang="tr-TR" smtClean="0"/>
              <a:t>29.03.2019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536B-918C-4023-B548-3DEF7F86A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2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8634" y="2484408"/>
            <a:ext cx="1017062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solidFill>
                  <a:srgbClr val="F8981D"/>
                </a:solidFill>
                <a:latin typeface="Arial" panose="020B0604020202020204" pitchFamily="34" charset="0"/>
              </a:rPr>
              <a:t>Eczacıbaşı </a:t>
            </a:r>
            <a:r>
              <a:rPr lang="tr-TR" sz="4000" b="1" dirty="0" smtClean="0">
                <a:solidFill>
                  <a:srgbClr val="F8981D"/>
                </a:solidFill>
                <a:latin typeface="Arial" panose="020B0604020202020204" pitchFamily="34" charset="0"/>
              </a:rPr>
              <a:t>Yatırım Holding </a:t>
            </a:r>
          </a:p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solidFill>
                  <a:srgbClr val="F8981D"/>
                </a:solidFill>
                <a:latin typeface="Arial" panose="020B0604020202020204" pitchFamily="34" charset="0"/>
              </a:rPr>
              <a:t>Ortaklığı A.Ş.</a:t>
            </a:r>
            <a:endParaRPr lang="tr-TR" sz="4000" b="1" dirty="0">
              <a:solidFill>
                <a:srgbClr val="F8981D"/>
              </a:solidFill>
              <a:latin typeface="Arial" panose="020B0604020202020204" pitchFamily="34" charset="0"/>
            </a:endParaRP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r-TR" sz="4000" b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2018 </a:t>
            </a:r>
            <a:r>
              <a:rPr lang="tr-TR" sz="2400" b="1" dirty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Genel Kurulu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11 Nisan 2019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Wyndham</a:t>
            </a:r>
            <a:r>
              <a:rPr lang="tr-TR" sz="2400" b="1" dirty="0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Grand, İstanbul</a:t>
            </a:r>
            <a:endParaRPr lang="tr-TR" sz="2400" b="1" dirty="0">
              <a:solidFill>
                <a:srgbClr val="6D635B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4313"/>
            <a:ext cx="121908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966" y="435887"/>
            <a:ext cx="6644463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tabLst>
                <a:tab pos="7894638" algn="l"/>
              </a:tabLst>
              <a:defRPr/>
            </a:pPr>
            <a:r>
              <a:rPr lang="tr-TR" sz="3000" b="1" noProof="1">
                <a:solidFill>
                  <a:srgbClr val="F8981D"/>
                </a:solidFill>
                <a:latin typeface="Arial" panose="020B0604020202020204" pitchFamily="34" charset="0"/>
              </a:rPr>
              <a:t>KURULUŞ GENEL BİLGİLERİ </a:t>
            </a:r>
            <a:endParaRPr lang="en-US" sz="3000" b="1" noProof="1">
              <a:solidFill>
                <a:srgbClr val="F8981D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966" y="1138687"/>
            <a:ext cx="8195094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Ticari Unvanı 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	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Eczacıbaşı Yatırım Holding Ortaklığı A.Ş. 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Çıkarılmış Sermaye 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105.000.000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TL 	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Kayıtlı Sermaye 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	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500.000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.000 TL 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Kuruluş Tarihi 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	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19</a:t>
            </a:r>
            <a:r>
              <a:rPr lang="tr-TR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73</a:t>
            </a:r>
            <a:r>
              <a:rPr lang="en-US" b="1" noProof="1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	</a:t>
            </a:r>
            <a:endParaRPr lang="tr-TR" b="1" noProof="1">
              <a:solidFill>
                <a:srgbClr val="6D635B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9ED1A951-8573-9641-A5E3-A23C88010DCE}"/>
              </a:ext>
            </a:extLst>
          </p:cNvPr>
          <p:cNvSpPr/>
          <p:nvPr/>
        </p:nvSpPr>
        <p:spPr>
          <a:xfrm>
            <a:off x="2078966" y="3433313"/>
            <a:ext cx="3577967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tabLst>
                <a:tab pos="7894638" algn="l"/>
              </a:tabLst>
              <a:defRPr/>
            </a:pPr>
            <a:r>
              <a:rPr lang="tr-TR" sz="3000" b="1" noProof="1">
                <a:solidFill>
                  <a:srgbClr val="F8981D"/>
                </a:solidFill>
                <a:latin typeface="Arial" panose="020B0604020202020204" pitchFamily="34" charset="0"/>
              </a:rPr>
              <a:t>ORTAKLIK YAPISI </a:t>
            </a:r>
            <a:endParaRPr lang="tr-TR" sz="3000" b="1" dirty="0">
              <a:solidFill>
                <a:srgbClr val="F8981D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75247"/>
              </p:ext>
            </p:extLst>
          </p:nvPr>
        </p:nvGraphicFramePr>
        <p:xfrm>
          <a:off x="1911927" y="4073235"/>
          <a:ext cx="8115300" cy="2265220"/>
        </p:xfrm>
        <a:graphic>
          <a:graphicData uri="http://schemas.openxmlformats.org/drawingml/2006/table">
            <a:tbl>
              <a:tblPr/>
              <a:tblGrid>
                <a:gridCol w="3138055"/>
                <a:gridCol w="2272145"/>
                <a:gridCol w="2705100"/>
              </a:tblGrid>
              <a:tr h="566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ORTAK ÜNVANI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TUTAR </a:t>
                      </a:r>
                      <a:r>
                        <a:rPr lang="tr-TR" sz="1800" b="1" kern="1200" dirty="0" smtClean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(TL)</a:t>
                      </a:r>
                      <a:endParaRPr lang="tr-TR" sz="1800" b="1" kern="1200" dirty="0">
                        <a:solidFill>
                          <a:srgbClr val="6D635B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SERMAYE PAYI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ECZACIBAŞI </a:t>
                      </a:r>
                      <a:r>
                        <a:rPr lang="tr-TR" sz="1800" b="1" kern="1200" dirty="0" err="1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HOLDiNG</a:t>
                      </a:r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 A.Ş.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85.653.274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81,57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HALKA AÇIK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19.346.726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18,43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105.000.000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kern="1200" dirty="0">
                          <a:solidFill>
                            <a:srgbClr val="6D635B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013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ECZACIBAŞI YATIRIM HOLDİNG ORTAKLIĞI A.Ş. İŞTİRAKLERİ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13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ECZACIBAŞI YATIRIM HOLDİNG ORTAKLIĞI A.Ş. İŞTİRAKLERİ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4124" y="980599"/>
            <a:ext cx="9227388" cy="101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tabLst>
                <a:tab pos="7894638" algn="l"/>
              </a:tabLst>
              <a:defRPr/>
            </a:pPr>
            <a:r>
              <a:rPr lang="tr-TR" sz="3000" b="1" dirty="0">
                <a:solidFill>
                  <a:srgbClr val="F8981D"/>
                </a:solidFill>
                <a:latin typeface="Arial" panose="020B0604020202020204" pitchFamily="34" charset="0"/>
              </a:rPr>
              <a:t>ECZACIBAŞI YATIRIM HOLDİNG ORTAKLIĞI A.Ş. İŞTİRAKLERİ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32875"/>
              </p:ext>
            </p:extLst>
          </p:nvPr>
        </p:nvGraphicFramePr>
        <p:xfrm>
          <a:off x="1443831" y="2359384"/>
          <a:ext cx="93043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5" imgW="9303798" imgH="3276705" progId="Excel.Sheet.12">
                  <p:embed/>
                </p:oleObj>
              </mc:Choice>
              <mc:Fallback>
                <p:oleObj name="Worksheet" r:id="rId5" imgW="9303798" imgH="32767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3831" y="2359384"/>
                        <a:ext cx="930433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7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8" y="0"/>
            <a:ext cx="121908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8944" y="867944"/>
            <a:ext cx="5430325" cy="53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tabLst>
                <a:tab pos="7894638" algn="l"/>
              </a:tabLst>
              <a:defRPr/>
            </a:pPr>
            <a:r>
              <a:rPr lang="tr-TR" sz="3000" b="1" dirty="0">
                <a:solidFill>
                  <a:srgbClr val="F8981D"/>
                </a:solidFill>
                <a:latin typeface="Arial" panose="020B0604020202020204" pitchFamily="34" charset="0"/>
              </a:rPr>
              <a:t>KONSOLİDE BİLANÇO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51158"/>
              </p:ext>
            </p:extLst>
          </p:nvPr>
        </p:nvGraphicFramePr>
        <p:xfrm>
          <a:off x="1901503" y="1404116"/>
          <a:ext cx="8707438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5" imgW="10180202" imgH="5608425" progId="Excel.Sheet.12">
                  <p:embed/>
                </p:oleObj>
              </mc:Choice>
              <mc:Fallback>
                <p:oleObj name="Worksheet" r:id="rId5" imgW="10180202" imgH="5608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1503" y="1404116"/>
                        <a:ext cx="8707438" cy="479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212" y="816098"/>
            <a:ext cx="1026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>
              <a:solidFill>
                <a:srgbClr val="E47E4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635" y="431378"/>
            <a:ext cx="526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89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 ZARAR TABLOSU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59891"/>
              </p:ext>
            </p:extLst>
          </p:nvPr>
        </p:nvGraphicFramePr>
        <p:xfrm>
          <a:off x="1552575" y="1016000"/>
          <a:ext cx="8466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5" imgW="8465746" imgH="5334105" progId="Excel.Sheet.12">
                  <p:embed/>
                </p:oleObj>
              </mc:Choice>
              <mc:Fallback>
                <p:oleObj name="Worksheet" r:id="rId5" imgW="8465746" imgH="53341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575" y="1016000"/>
                        <a:ext cx="8466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7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99AE9EA-BB2C-6048-BC93-40B3248AF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19" y="0"/>
            <a:ext cx="12190815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EA5C986D-2031-BD46-BB2B-7B02BE85CAAD}"/>
              </a:ext>
            </a:extLst>
          </p:cNvPr>
          <p:cNvSpPr/>
          <p:nvPr/>
        </p:nvSpPr>
        <p:spPr>
          <a:xfrm>
            <a:off x="7118298" y="2380160"/>
            <a:ext cx="6096000" cy="30290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solidFill>
                  <a:srgbClr val="F8981D"/>
                </a:solidFill>
                <a:latin typeface="Arial" panose="020B0604020202020204" pitchFamily="34" charset="0"/>
              </a:rPr>
              <a:t>Eczacıbaşı Yatırım </a:t>
            </a:r>
          </a:p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solidFill>
                  <a:srgbClr val="F8981D"/>
                </a:solidFill>
                <a:latin typeface="Arial" panose="020B0604020202020204" pitchFamily="34" charset="0"/>
              </a:rPr>
              <a:t>Holding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r-TR" sz="2800" b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2018 Genel Kurulu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11 Nisan 2019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Wyndham</a:t>
            </a:r>
            <a:r>
              <a:rPr lang="tr-TR" b="1" dirty="0" smtClean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Grand, </a:t>
            </a:r>
            <a:r>
              <a:rPr lang="tr-TR" b="1" dirty="0">
                <a:solidFill>
                  <a:srgbClr val="6D635B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İstanbul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srgbClr val="FF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86B8032-7595-7B4C-BDA3-7DBD21DA3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29" y="169035"/>
            <a:ext cx="1985553" cy="5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9630DD7923B4348968C90FA553FBBE3" ma:contentTypeVersion="0" ma:contentTypeDescription="Yeni belge oluşturun." ma:contentTypeScope="" ma:versionID="305c6acf84206f111a54a6411c6ab6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d3b0253a05933c88100adb54736c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0DBF5B-DE76-4DD1-9AB7-6A0EA494A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9ADC76-77EB-46CB-9F1F-9302E3B6A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F96B4-5EA8-4ABC-8B02-C15E48E346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Segoe UI</vt:lpstr>
      <vt:lpstr>Tahoma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Ezra Kilinc Tigrel</dc:creator>
  <cp:lastModifiedBy>Zeynep Serttepe</cp:lastModifiedBy>
  <cp:revision>28</cp:revision>
  <dcterms:created xsi:type="dcterms:W3CDTF">2018-07-25T05:41:01Z</dcterms:created>
  <dcterms:modified xsi:type="dcterms:W3CDTF">2019-03-29T07:41:38Z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0x01010059630DD7923B4348968C90FA553FBBE3</vt:lpwstr>
  </property>
</Properties>
</file>